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8" r:id="rId18"/>
    <p:sldId id="279" r:id="rId19"/>
    <p:sldId id="303" r:id="rId20"/>
    <p:sldId id="271" r:id="rId21"/>
    <p:sldId id="280" r:id="rId22"/>
    <p:sldId id="281" r:id="rId23"/>
    <p:sldId id="282" r:id="rId24"/>
    <p:sldId id="283" r:id="rId25"/>
    <p:sldId id="272" r:id="rId26"/>
    <p:sldId id="284" r:id="rId27"/>
    <p:sldId id="286" r:id="rId28"/>
    <p:sldId id="287" r:id="rId29"/>
    <p:sldId id="288" r:id="rId30"/>
    <p:sldId id="273" r:id="rId31"/>
    <p:sldId id="290" r:id="rId32"/>
    <p:sldId id="291" r:id="rId33"/>
    <p:sldId id="289" r:id="rId34"/>
    <p:sldId id="292" r:id="rId35"/>
    <p:sldId id="274" r:id="rId36"/>
    <p:sldId id="293" r:id="rId37"/>
    <p:sldId id="294" r:id="rId38"/>
    <p:sldId id="295" r:id="rId39"/>
    <p:sldId id="296" r:id="rId40"/>
    <p:sldId id="297" r:id="rId41"/>
    <p:sldId id="275" r:id="rId42"/>
    <p:sldId id="276" r:id="rId43"/>
    <p:sldId id="298" r:id="rId44"/>
    <p:sldId id="299" r:id="rId45"/>
    <p:sldId id="300" r:id="rId46"/>
    <p:sldId id="301" r:id="rId47"/>
    <p:sldId id="302" r:id="rId48"/>
    <p:sldId id="306" r:id="rId49"/>
    <p:sldId id="307" r:id="rId50"/>
    <p:sldId id="308" r:id="rId51"/>
    <p:sldId id="310" r:id="rId52"/>
    <p:sldId id="305" r:id="rId53"/>
    <p:sldId id="30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1285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4845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024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7387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8644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7651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614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7079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4254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1250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09-07-2019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1705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09-07-2019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9168327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STRUCTURES</a:t>
            </a:r>
            <a:endParaRPr lang="en-US" dirty="0"/>
          </a:p>
        </p:txBody>
      </p:sp>
      <p:sp>
        <p:nvSpPr>
          <p:cNvPr id="3" name="Subtitle 2"/>
          <p:cNvSpPr>
            <a:spLocks noGrp="1"/>
          </p:cNvSpPr>
          <p:nvPr>
            <p:ph type="subTitle" idx="1"/>
          </p:nvPr>
        </p:nvSpPr>
        <p:spPr/>
        <p:txBody>
          <a:bodyPr>
            <a:normAutofit/>
          </a:bodyPr>
          <a:lstStyle/>
          <a:p>
            <a:r>
              <a:rPr lang="en-US" sz="3600" dirty="0" smtClean="0"/>
              <a:t>CS – I</a:t>
            </a:r>
          </a:p>
          <a:p>
            <a:r>
              <a:rPr lang="en-US" sz="3600" dirty="0" smtClean="0"/>
              <a:t>Chapter 2</a:t>
            </a:r>
            <a:endParaRPr lang="en-US" sz="3600" dirty="0"/>
          </a:p>
        </p:txBody>
      </p:sp>
    </p:spTree>
    <p:extLst>
      <p:ext uri="{BB962C8B-B14F-4D97-AF65-F5344CB8AC3E}">
        <p14:creationId xmlns:p14="http://schemas.microsoft.com/office/powerpoint/2010/main" xmlns="" val="736098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(EXAMPLE)</a:t>
            </a:r>
            <a:endParaRPr lang="en-US" dirty="0"/>
          </a:p>
        </p:txBody>
      </p:sp>
      <p:sp>
        <p:nvSpPr>
          <p:cNvPr id="3" name="Content Placeholder 2"/>
          <p:cNvSpPr>
            <a:spLocks noGrp="1"/>
          </p:cNvSpPr>
          <p:nvPr>
            <p:ph idx="1"/>
          </p:nvPr>
        </p:nvSpPr>
        <p:spPr>
          <a:xfrm>
            <a:off x="1024128" y="2084832"/>
            <a:ext cx="9720073" cy="4224528"/>
          </a:xfrm>
        </p:spPr>
        <p:txBody>
          <a:bodyPr>
            <a:normAutofit fontScale="77500" lnSpcReduction="20000"/>
          </a:bodyPr>
          <a:lstStyle/>
          <a:p>
            <a:r>
              <a:rPr lang="en-US" sz="3100" b="1" dirty="0" smtClean="0">
                <a:solidFill>
                  <a:srgbClr val="FF0000"/>
                </a:solidFill>
              </a:rPr>
              <a:t>Question : Algorithm </a:t>
            </a:r>
            <a:r>
              <a:rPr lang="en-US" sz="3100" b="1" dirty="0">
                <a:solidFill>
                  <a:srgbClr val="FF0000"/>
                </a:solidFill>
              </a:rPr>
              <a:t>to find largest element in array.</a:t>
            </a:r>
            <a:endParaRPr lang="en-US" sz="3100" dirty="0">
              <a:solidFill>
                <a:srgbClr val="FF0000"/>
              </a:solidFill>
            </a:endParaRPr>
          </a:p>
          <a:p>
            <a:r>
              <a:rPr lang="en-US" b="1" dirty="0"/>
              <a:t>Largest [DATA, N, MAX]</a:t>
            </a:r>
            <a:endParaRPr lang="en-US" dirty="0"/>
          </a:p>
          <a:p>
            <a:r>
              <a:rPr lang="en-US" b="1" dirty="0"/>
              <a:t>Here, DATA is a linear array with N elements. This algorithm finds the largest element MAX of DATA.</a:t>
            </a:r>
            <a:endParaRPr lang="en-US" dirty="0"/>
          </a:p>
          <a:p>
            <a:r>
              <a:rPr lang="en-US" b="1" dirty="0">
                <a:solidFill>
                  <a:schemeClr val="accent1">
                    <a:lumMod val="75000"/>
                  </a:schemeClr>
                </a:solidFill>
              </a:rPr>
              <a:t>Step 1</a:t>
            </a:r>
            <a:r>
              <a:rPr lang="en-US" b="1" dirty="0"/>
              <a:t> : [Initialize </a:t>
            </a:r>
            <a:r>
              <a:rPr lang="en-US" b="1" dirty="0" smtClean="0"/>
              <a:t>counter] set </a:t>
            </a:r>
            <a:r>
              <a:rPr lang="en-US" b="1" dirty="0"/>
              <a:t>k </a:t>
            </a:r>
            <a:r>
              <a:rPr lang="en-US" b="1" dirty="0" smtClean="0"/>
              <a:t>= </a:t>
            </a:r>
            <a:r>
              <a:rPr lang="en-US" b="1" dirty="0"/>
              <a:t>1 and </a:t>
            </a:r>
            <a:r>
              <a:rPr lang="en-US" b="1" dirty="0" smtClean="0"/>
              <a:t>Max </a:t>
            </a:r>
            <a:r>
              <a:rPr lang="en-US" b="1" dirty="0"/>
              <a:t>= DATA [1]</a:t>
            </a:r>
            <a:endParaRPr lang="en-US" dirty="0"/>
          </a:p>
          <a:p>
            <a:r>
              <a:rPr lang="en-US" b="1" dirty="0">
                <a:solidFill>
                  <a:schemeClr val="accent1">
                    <a:lumMod val="75000"/>
                  </a:schemeClr>
                </a:solidFill>
              </a:rPr>
              <a:t>Step 2</a:t>
            </a:r>
            <a:r>
              <a:rPr lang="en-US" b="1" dirty="0"/>
              <a:t> : [Compare and Update]</a:t>
            </a:r>
            <a:endParaRPr lang="en-US" dirty="0"/>
          </a:p>
          <a:p>
            <a:pPr marL="923544" lvl="6" indent="0">
              <a:buNone/>
            </a:pPr>
            <a:r>
              <a:rPr lang="en-US" sz="2200" b="1" dirty="0"/>
              <a:t>If MAX &lt; DATA [k + 1],</a:t>
            </a:r>
          </a:p>
          <a:p>
            <a:pPr marL="923544" lvl="6" indent="0">
              <a:buNone/>
            </a:pPr>
            <a:r>
              <a:rPr lang="en-US" sz="2200" b="1" dirty="0"/>
              <a:t>then : MAX = DATA [k + 1]</a:t>
            </a:r>
          </a:p>
          <a:p>
            <a:pPr marL="923544" lvl="6" indent="0">
              <a:buNone/>
            </a:pPr>
            <a:r>
              <a:rPr lang="en-US" sz="2200" b="1" dirty="0"/>
              <a:t>[End of If structure]</a:t>
            </a:r>
          </a:p>
          <a:p>
            <a:r>
              <a:rPr lang="en-US" b="1" dirty="0">
                <a:solidFill>
                  <a:schemeClr val="accent1">
                    <a:lumMod val="75000"/>
                  </a:schemeClr>
                </a:solidFill>
              </a:rPr>
              <a:t>Step 3</a:t>
            </a:r>
            <a:r>
              <a:rPr lang="en-US" b="1" dirty="0"/>
              <a:t> : [Increment counter] set </a:t>
            </a:r>
            <a:r>
              <a:rPr lang="en-US" b="1" dirty="0" smtClean="0"/>
              <a:t>k </a:t>
            </a:r>
            <a:r>
              <a:rPr lang="en-US" b="1" dirty="0"/>
              <a:t>= k + 1</a:t>
            </a:r>
            <a:endParaRPr lang="en-US" dirty="0"/>
          </a:p>
          <a:p>
            <a:r>
              <a:rPr lang="en-US" b="1" dirty="0">
                <a:solidFill>
                  <a:schemeClr val="accent1">
                    <a:lumMod val="75000"/>
                  </a:schemeClr>
                </a:solidFill>
              </a:rPr>
              <a:t>Step 4</a:t>
            </a:r>
            <a:r>
              <a:rPr lang="en-US" b="1" dirty="0"/>
              <a:t> : [Test counter] If k &lt; N, then : go to step 2 [End of If structure]</a:t>
            </a:r>
            <a:endParaRPr lang="en-US" dirty="0"/>
          </a:p>
          <a:p>
            <a:r>
              <a:rPr lang="en-US" b="1" dirty="0">
                <a:solidFill>
                  <a:schemeClr val="accent1">
                    <a:lumMod val="75000"/>
                  </a:schemeClr>
                </a:solidFill>
              </a:rPr>
              <a:t>Step 5</a:t>
            </a:r>
            <a:r>
              <a:rPr lang="en-US" b="1" dirty="0"/>
              <a:t> : Write : MAX</a:t>
            </a:r>
            <a:endParaRPr lang="en-US" dirty="0"/>
          </a:p>
          <a:p>
            <a:r>
              <a:rPr lang="en-US" b="1" dirty="0">
                <a:solidFill>
                  <a:schemeClr val="accent1">
                    <a:lumMod val="75000"/>
                  </a:schemeClr>
                </a:solidFill>
              </a:rPr>
              <a:t>Step 6</a:t>
            </a:r>
            <a:r>
              <a:rPr lang="en-US" b="1" dirty="0"/>
              <a:t> : Exit</a:t>
            </a:r>
            <a:endParaRPr lang="en-US" dirty="0"/>
          </a:p>
        </p:txBody>
      </p:sp>
    </p:spTree>
    <p:extLst>
      <p:ext uri="{BB962C8B-B14F-4D97-AF65-F5344CB8AC3E}">
        <p14:creationId xmlns:p14="http://schemas.microsoft.com/office/powerpoint/2010/main" xmlns="" val="4113827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LOGIC / SEQUENTIAL FLOW</a:t>
            </a:r>
            <a:endParaRPr lang="en-US" dirty="0"/>
          </a:p>
        </p:txBody>
      </p:sp>
      <p:pic>
        <p:nvPicPr>
          <p:cNvPr id="6" name="Content Placeholder 5"/>
          <p:cNvPicPr>
            <a:picLocks noGrp="1" noChangeAspect="1"/>
          </p:cNvPicPr>
          <p:nvPr>
            <p:ph idx="1"/>
          </p:nvPr>
        </p:nvPicPr>
        <p:blipFill>
          <a:blip r:embed="rId2"/>
          <a:stretch>
            <a:fillRect/>
          </a:stretch>
        </p:blipFill>
        <p:spPr>
          <a:xfrm>
            <a:off x="1024128" y="2084832"/>
            <a:ext cx="3966550" cy="3734827"/>
          </a:xfrm>
          <a:prstGeom prst="rect">
            <a:avLst/>
          </a:prstGeom>
        </p:spPr>
      </p:pic>
      <p:sp>
        <p:nvSpPr>
          <p:cNvPr id="7" name="Rectangle 6"/>
          <p:cNvSpPr/>
          <p:nvPr/>
        </p:nvSpPr>
        <p:spPr>
          <a:xfrm>
            <a:off x="4990678" y="3064546"/>
            <a:ext cx="5753522" cy="1400383"/>
          </a:xfrm>
          <a:prstGeom prst="rect">
            <a:avLst/>
          </a:prstGeom>
        </p:spPr>
        <p:txBody>
          <a:bodyPr wrap="square">
            <a:spAutoFit/>
          </a:bodyPr>
          <a:lstStyle/>
          <a:p>
            <a:pPr marL="285750" marR="0" lvl="0" indent="-285750" fontAlgn="base">
              <a:spcBef>
                <a:spcPts val="0"/>
              </a:spcBef>
              <a:spcAft>
                <a:spcPts val="0"/>
              </a:spcAft>
              <a:buClr>
                <a:srgbClr val="1A1A18"/>
              </a:buClr>
              <a:buSzPts val="1300"/>
              <a:buFont typeface="Wingdings" panose="05000000000000000000" pitchFamily="2" charset="2"/>
              <a:buChar char="v"/>
              <a:tabLst>
                <a:tab pos="365760" algn="dec"/>
              </a:tabLst>
            </a:pPr>
            <a:r>
              <a:rPr lang="en-US" sz="1700" b="1" dirty="0" smtClean="0"/>
              <a:t>In </a:t>
            </a:r>
            <a:r>
              <a:rPr lang="en-US" sz="1700" b="1" dirty="0"/>
              <a:t>the sequence logic, statements are executed one after the other, sequentially.</a:t>
            </a:r>
          </a:p>
          <a:p>
            <a:pPr marL="342900" marR="0" lvl="0" indent="-342900" fontAlgn="base">
              <a:spcBef>
                <a:spcPts val="0"/>
              </a:spcBef>
              <a:spcAft>
                <a:spcPts val="0"/>
              </a:spcAft>
              <a:buClr>
                <a:srgbClr val="1A1A18"/>
              </a:buClr>
              <a:buSzPts val="1300"/>
              <a:buFont typeface="Wingdings" panose="05000000000000000000" pitchFamily="2" charset="2"/>
              <a:buChar char="v"/>
              <a:tabLst>
                <a:tab pos="365760" algn="dec"/>
              </a:tabLst>
            </a:pPr>
            <a:endParaRPr lang="en-US" sz="1700" b="1" dirty="0"/>
          </a:p>
          <a:p>
            <a:pPr marL="285750" marR="0" lvl="0" indent="-285750" fontAlgn="base">
              <a:spcBef>
                <a:spcPts val="0"/>
              </a:spcBef>
              <a:spcAft>
                <a:spcPts val="0"/>
              </a:spcAft>
              <a:buClr>
                <a:srgbClr val="1A1A18"/>
              </a:buClr>
              <a:buSzPts val="1300"/>
              <a:buFont typeface="Wingdings" panose="05000000000000000000" pitchFamily="2" charset="2"/>
              <a:buChar char="v"/>
              <a:tabLst>
                <a:tab pos="365760" algn="dec"/>
              </a:tabLst>
            </a:pPr>
            <a:r>
              <a:rPr lang="en-US" sz="1700" b="1" dirty="0"/>
              <a:t>The </a:t>
            </a:r>
            <a:r>
              <a:rPr lang="en-US" sz="1700" b="1" dirty="0" smtClean="0"/>
              <a:t>sequence may </a:t>
            </a:r>
            <a:r>
              <a:rPr lang="en-US" sz="1700" b="1" dirty="0"/>
              <a:t>be present explicitly </a:t>
            </a:r>
            <a:r>
              <a:rPr lang="en-US" sz="1700" b="1" dirty="0" smtClean="0"/>
              <a:t>by means of numbered steps.</a:t>
            </a:r>
            <a:endParaRPr lang="en-US" sz="1700" b="1" dirty="0"/>
          </a:p>
        </p:txBody>
      </p:sp>
    </p:spTree>
    <p:extLst>
      <p:ext uri="{BB962C8B-B14F-4D97-AF65-F5344CB8AC3E}">
        <p14:creationId xmlns:p14="http://schemas.microsoft.com/office/powerpoint/2010/main" xmlns="" val="762592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LOGIC / CONDITIONAL FLOW</a:t>
            </a:r>
            <a:endParaRPr lang="en-US" dirty="0"/>
          </a:p>
        </p:txBody>
      </p:sp>
      <p:pic>
        <p:nvPicPr>
          <p:cNvPr id="4" name="Content Placeholder 3"/>
          <p:cNvPicPr>
            <a:picLocks noGrp="1" noChangeAspect="1"/>
          </p:cNvPicPr>
          <p:nvPr>
            <p:ph idx="1"/>
          </p:nvPr>
        </p:nvPicPr>
        <p:blipFill>
          <a:blip r:embed="rId2"/>
          <a:stretch>
            <a:fillRect/>
          </a:stretch>
        </p:blipFill>
        <p:spPr>
          <a:xfrm>
            <a:off x="1024127" y="2084832"/>
            <a:ext cx="3343085" cy="2900618"/>
          </a:xfrm>
          <a:prstGeom prst="rect">
            <a:avLst/>
          </a:prstGeom>
        </p:spPr>
      </p:pic>
      <p:pic>
        <p:nvPicPr>
          <p:cNvPr id="5" name="Picture 4"/>
          <p:cNvPicPr>
            <a:picLocks noChangeAspect="1"/>
          </p:cNvPicPr>
          <p:nvPr/>
        </p:nvPicPr>
        <p:blipFill>
          <a:blip r:embed="rId3"/>
          <a:stretch>
            <a:fillRect/>
          </a:stretch>
        </p:blipFill>
        <p:spPr>
          <a:xfrm>
            <a:off x="4288834" y="2195511"/>
            <a:ext cx="3953828" cy="2821051"/>
          </a:xfrm>
          <a:prstGeom prst="rect">
            <a:avLst/>
          </a:prstGeom>
        </p:spPr>
      </p:pic>
      <p:pic>
        <p:nvPicPr>
          <p:cNvPr id="8" name="Picture 7"/>
          <p:cNvPicPr>
            <a:picLocks noChangeAspect="1"/>
          </p:cNvPicPr>
          <p:nvPr/>
        </p:nvPicPr>
        <p:blipFill>
          <a:blip r:embed="rId4"/>
          <a:stretch>
            <a:fillRect/>
          </a:stretch>
        </p:blipFill>
        <p:spPr>
          <a:xfrm>
            <a:off x="8143874" y="2084832"/>
            <a:ext cx="4011017" cy="4355157"/>
          </a:xfrm>
          <a:prstGeom prst="rect">
            <a:avLst/>
          </a:prstGeom>
        </p:spPr>
      </p:pic>
      <p:sp>
        <p:nvSpPr>
          <p:cNvPr id="7" name="Rectangle 6"/>
          <p:cNvSpPr/>
          <p:nvPr/>
        </p:nvSpPr>
        <p:spPr>
          <a:xfrm>
            <a:off x="1024127" y="5132156"/>
            <a:ext cx="7806363" cy="1200329"/>
          </a:xfrm>
          <a:prstGeom prst="rect">
            <a:avLst/>
          </a:prstGeom>
        </p:spPr>
        <p:txBody>
          <a:bodyPr wrap="square">
            <a:spAutoFit/>
          </a:bodyPr>
          <a:lstStyle/>
          <a:p>
            <a:pPr marL="285750" indent="-285750">
              <a:buFont typeface="Wingdings" panose="05000000000000000000" pitchFamily="2" charset="2"/>
              <a:buChar char="v"/>
            </a:pPr>
            <a:r>
              <a:rPr lang="en-US" b="1" dirty="0"/>
              <a:t>Selection logic uses number of conditions, which cause selection of one out of several </a:t>
            </a:r>
            <a:r>
              <a:rPr lang="en-US" b="1" dirty="0" smtClean="0"/>
              <a:t>alternative modules</a:t>
            </a:r>
            <a:r>
              <a:rPr lang="en-US" b="1" dirty="0"/>
              <a:t>. The structure which implement this type of logic is known as selection </a:t>
            </a:r>
            <a:r>
              <a:rPr lang="en-US" b="1" dirty="0" smtClean="0"/>
              <a:t>logic.</a:t>
            </a:r>
          </a:p>
          <a:p>
            <a:pPr marL="285750" lvl="0" indent="-285750">
              <a:buFont typeface="Wingdings" panose="05000000000000000000" pitchFamily="2" charset="2"/>
              <a:buChar char="v"/>
            </a:pPr>
            <a:r>
              <a:rPr lang="en-US" b="1" dirty="0"/>
              <a:t>There are three types of conditional </a:t>
            </a:r>
            <a:r>
              <a:rPr lang="en-US" b="1" dirty="0" smtClean="0"/>
              <a:t>structures.</a:t>
            </a:r>
            <a:endParaRPr lang="en-US" b="1" dirty="0"/>
          </a:p>
        </p:txBody>
      </p:sp>
      <p:sp>
        <p:nvSpPr>
          <p:cNvPr id="9" name="TextBox 8"/>
          <p:cNvSpPr txBox="1"/>
          <p:nvPr/>
        </p:nvSpPr>
        <p:spPr>
          <a:xfrm>
            <a:off x="3022287" y="2105733"/>
            <a:ext cx="89661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SINGLE</a:t>
            </a:r>
            <a:endParaRPr lang="en-US" dirty="0"/>
          </a:p>
        </p:txBody>
      </p:sp>
      <p:sp>
        <p:nvSpPr>
          <p:cNvPr id="10" name="TextBox 9"/>
          <p:cNvSpPr txBox="1"/>
          <p:nvPr/>
        </p:nvSpPr>
        <p:spPr>
          <a:xfrm>
            <a:off x="6798996" y="2105733"/>
            <a:ext cx="97494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DOUBLE</a:t>
            </a:r>
            <a:endParaRPr lang="en-US" dirty="0"/>
          </a:p>
        </p:txBody>
      </p:sp>
      <p:sp>
        <p:nvSpPr>
          <p:cNvPr id="11" name="TextBox 10"/>
          <p:cNvSpPr txBox="1"/>
          <p:nvPr/>
        </p:nvSpPr>
        <p:spPr>
          <a:xfrm>
            <a:off x="10674446" y="2105733"/>
            <a:ext cx="105930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MULTIPLE</a:t>
            </a:r>
            <a:endParaRPr lang="en-US" dirty="0"/>
          </a:p>
        </p:txBody>
      </p:sp>
    </p:spTree>
    <p:extLst>
      <p:ext uri="{BB962C8B-B14F-4D97-AF65-F5344CB8AC3E}">
        <p14:creationId xmlns:p14="http://schemas.microsoft.com/office/powerpoint/2010/main" xmlns="" val="715702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ITERATION LOGIC</a:t>
            </a:r>
            <a:endParaRPr lang="en-US" dirty="0"/>
          </a:p>
        </p:txBody>
      </p:sp>
      <p:pic>
        <p:nvPicPr>
          <p:cNvPr id="6" name="Content Placeholder 5"/>
          <p:cNvPicPr>
            <a:picLocks noGrp="1" noChangeAspect="1"/>
          </p:cNvPicPr>
          <p:nvPr>
            <p:ph idx="1"/>
          </p:nvPr>
        </p:nvPicPr>
        <p:blipFill>
          <a:blip r:embed="rId2"/>
          <a:stretch>
            <a:fillRect/>
          </a:stretch>
        </p:blipFill>
        <p:spPr>
          <a:xfrm>
            <a:off x="1024126" y="1673904"/>
            <a:ext cx="3477477" cy="3146289"/>
          </a:xfrm>
          <a:prstGeom prst="rect">
            <a:avLst/>
          </a:prstGeom>
        </p:spPr>
      </p:pic>
      <p:pic>
        <p:nvPicPr>
          <p:cNvPr id="12" name="Picture 11"/>
          <p:cNvPicPr>
            <a:picLocks noChangeAspect="1"/>
          </p:cNvPicPr>
          <p:nvPr/>
        </p:nvPicPr>
        <p:blipFill>
          <a:blip r:embed="rId3"/>
          <a:stretch>
            <a:fillRect/>
          </a:stretch>
        </p:blipFill>
        <p:spPr>
          <a:xfrm>
            <a:off x="4500562" y="1460595"/>
            <a:ext cx="3643312" cy="3501930"/>
          </a:xfrm>
          <a:prstGeom prst="rect">
            <a:avLst/>
          </a:prstGeom>
        </p:spPr>
      </p:pic>
      <p:pic>
        <p:nvPicPr>
          <p:cNvPr id="13" name="Picture 12"/>
          <p:cNvPicPr>
            <a:picLocks noChangeAspect="1"/>
          </p:cNvPicPr>
          <p:nvPr/>
        </p:nvPicPr>
        <p:blipFill>
          <a:blip r:embed="rId4"/>
          <a:stretch>
            <a:fillRect/>
          </a:stretch>
        </p:blipFill>
        <p:spPr>
          <a:xfrm>
            <a:off x="8279674" y="1668846"/>
            <a:ext cx="3571149" cy="4663639"/>
          </a:xfrm>
          <a:prstGeom prst="rect">
            <a:avLst/>
          </a:prstGeom>
        </p:spPr>
      </p:pic>
      <p:sp>
        <p:nvSpPr>
          <p:cNvPr id="7" name="Rectangle 6"/>
          <p:cNvSpPr/>
          <p:nvPr/>
        </p:nvSpPr>
        <p:spPr>
          <a:xfrm>
            <a:off x="1024127" y="5132156"/>
            <a:ext cx="7806363" cy="1200329"/>
          </a:xfrm>
          <a:prstGeom prst="rect">
            <a:avLst/>
          </a:prstGeom>
        </p:spPr>
        <p:txBody>
          <a:bodyPr wrap="square">
            <a:spAutoFit/>
          </a:bodyPr>
          <a:lstStyle/>
          <a:p>
            <a:pPr marL="285750" indent="-285750">
              <a:buFont typeface="Wingdings" panose="05000000000000000000" pitchFamily="2" charset="2"/>
              <a:buChar char="v"/>
            </a:pPr>
            <a:r>
              <a:rPr lang="en-US" b="1" dirty="0"/>
              <a:t>Selection logic uses number of conditions, which cause selection of one out of several </a:t>
            </a:r>
            <a:r>
              <a:rPr lang="en-US" b="1" dirty="0" smtClean="0"/>
              <a:t>alternative modules</a:t>
            </a:r>
            <a:r>
              <a:rPr lang="en-US" b="1" dirty="0"/>
              <a:t>. The structure which implement this type of logic is known as selection </a:t>
            </a:r>
            <a:r>
              <a:rPr lang="en-US" b="1" dirty="0" smtClean="0"/>
              <a:t>logic.</a:t>
            </a:r>
          </a:p>
          <a:p>
            <a:pPr marL="285750" lvl="0" indent="-285750">
              <a:buFont typeface="Wingdings" panose="05000000000000000000" pitchFamily="2" charset="2"/>
              <a:buChar char="v"/>
            </a:pPr>
            <a:r>
              <a:rPr lang="en-US" b="1" dirty="0"/>
              <a:t>There are three types of conditional </a:t>
            </a:r>
            <a:r>
              <a:rPr lang="en-US" b="1" dirty="0" smtClean="0"/>
              <a:t>structures.</a:t>
            </a:r>
            <a:endParaRPr lang="en-US" b="1" dirty="0"/>
          </a:p>
        </p:txBody>
      </p:sp>
    </p:spTree>
    <p:extLst>
      <p:ext uri="{BB962C8B-B14F-4D97-AF65-F5344CB8AC3E}">
        <p14:creationId xmlns:p14="http://schemas.microsoft.com/office/powerpoint/2010/main" xmlns="" val="373964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(LINEAR ARRAY)</a:t>
            </a:r>
            <a:endParaRPr lang="en-US" dirty="0"/>
          </a:p>
        </p:txBody>
      </p:sp>
      <p:sp>
        <p:nvSpPr>
          <p:cNvPr id="3" name="Content Placeholder 2"/>
          <p:cNvSpPr>
            <a:spLocks noGrp="1"/>
          </p:cNvSpPr>
          <p:nvPr>
            <p:ph idx="1"/>
          </p:nvPr>
        </p:nvSpPr>
        <p:spPr/>
        <p:txBody>
          <a:bodyPr>
            <a:normAutofit/>
          </a:bodyPr>
          <a:lstStyle/>
          <a:p>
            <a:r>
              <a:rPr lang="en-US" b="1" dirty="0"/>
              <a:t>A data structure is said to be linear if its elements form a sequence.</a:t>
            </a:r>
            <a:endParaRPr lang="en-US" dirty="0"/>
          </a:p>
          <a:p>
            <a:r>
              <a:rPr lang="en-US" b="1" dirty="0"/>
              <a:t>A linear array is the data structure which consists of finite, ordered set of homogeneous data elements such that :</a:t>
            </a:r>
            <a:endParaRPr lang="en-US" dirty="0"/>
          </a:p>
          <a:p>
            <a:pPr marL="457200" lvl="0" indent="-457200" fontAlgn="base">
              <a:buFont typeface="+mj-lt"/>
              <a:buAutoNum type="arabicPeriod"/>
            </a:pPr>
            <a:r>
              <a:rPr lang="en-US" b="1" dirty="0"/>
              <a:t>The elements of the array are referenced respectively by an index set (subscript) consisting of 'n' consecutive numbers.</a:t>
            </a:r>
            <a:endParaRPr lang="en-US" dirty="0"/>
          </a:p>
          <a:p>
            <a:pPr marL="457200" lvl="0" indent="-457200" fontAlgn="base">
              <a:buFont typeface="+mj-lt"/>
              <a:buAutoNum type="arabicPeriod"/>
            </a:pPr>
            <a:r>
              <a:rPr lang="en-US" b="1" dirty="0"/>
              <a:t>The elements of the array are stored respectively in successive memory locations.</a:t>
            </a:r>
            <a:endParaRPr lang="en-US" dirty="0"/>
          </a:p>
          <a:p>
            <a:pPr marL="457200" indent="-457200">
              <a:buFont typeface="+mj-lt"/>
              <a:buAutoNum type="arabicPeriod"/>
            </a:pPr>
            <a:r>
              <a:rPr lang="en-US" b="1" dirty="0"/>
              <a:t>The number 'n' of the elements is called length or size of </a:t>
            </a:r>
            <a:r>
              <a:rPr lang="en-US" b="1" dirty="0" smtClean="0"/>
              <a:t>array. In </a:t>
            </a:r>
            <a:r>
              <a:rPr lang="en-US" b="1" dirty="0"/>
              <a:t>general, the size or length of the array can be obtained from the index set by the </a:t>
            </a:r>
            <a:r>
              <a:rPr lang="en-US" b="1" dirty="0" smtClean="0"/>
              <a:t>formula:-</a:t>
            </a:r>
            <a:endParaRPr lang="en-US" dirty="0"/>
          </a:p>
          <a:p>
            <a:pPr marL="0" indent="0">
              <a:buNone/>
            </a:pPr>
            <a:endParaRPr lang="en-US" b="1" dirty="0" smtClean="0"/>
          </a:p>
        </p:txBody>
      </p:sp>
      <p:sp>
        <p:nvSpPr>
          <p:cNvPr id="4" name="TextBox 3"/>
          <p:cNvSpPr txBox="1"/>
          <p:nvPr/>
        </p:nvSpPr>
        <p:spPr>
          <a:xfrm>
            <a:off x="4388338" y="5940028"/>
            <a:ext cx="299165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LENGTH = UB – LB + 1</a:t>
            </a:r>
            <a:endParaRPr lang="en-US" dirty="0"/>
          </a:p>
        </p:txBody>
      </p:sp>
    </p:spTree>
    <p:extLst>
      <p:ext uri="{BB962C8B-B14F-4D97-AF65-F5344CB8AC3E}">
        <p14:creationId xmlns:p14="http://schemas.microsoft.com/office/powerpoint/2010/main" xmlns="" val="2259814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535783" y="2638694"/>
            <a:ext cx="5377543" cy="38575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44583" y="2638695"/>
            <a:ext cx="5656217" cy="38575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ALGORITHM – TRAVERSING AN ARRAY</a:t>
            </a:r>
            <a:endParaRPr lang="en-US" dirty="0"/>
          </a:p>
        </p:txBody>
      </p:sp>
      <p:sp>
        <p:nvSpPr>
          <p:cNvPr id="3" name="Content Placeholder 2"/>
          <p:cNvSpPr>
            <a:spLocks noGrp="1"/>
          </p:cNvSpPr>
          <p:nvPr>
            <p:ph idx="1"/>
          </p:nvPr>
        </p:nvSpPr>
        <p:spPr>
          <a:xfrm>
            <a:off x="1024128" y="1888887"/>
            <a:ext cx="9720073" cy="749808"/>
          </a:xfrm>
        </p:spPr>
        <p:txBody>
          <a:bodyPr>
            <a:normAutofit/>
          </a:bodyPr>
          <a:lstStyle/>
          <a:p>
            <a:r>
              <a:rPr lang="en-US" b="1" dirty="0" smtClean="0"/>
              <a:t>Here LA is a linear array with lower bound LB and upper bound UB. Following algorithm apply operation PROCESS to each element of LA. </a:t>
            </a:r>
          </a:p>
        </p:txBody>
      </p:sp>
      <p:sp>
        <p:nvSpPr>
          <p:cNvPr id="4" name="Content Placeholder 2"/>
          <p:cNvSpPr txBox="1">
            <a:spLocks/>
          </p:cNvSpPr>
          <p:nvPr/>
        </p:nvSpPr>
        <p:spPr>
          <a:xfrm>
            <a:off x="6531430" y="3597510"/>
            <a:ext cx="5512526" cy="177654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a:ln w="0"/>
                <a:effectLst>
                  <a:outerShdw blurRad="38100" dist="19050" dir="2700000" algn="tl" rotWithShape="0">
                    <a:schemeClr val="dk1">
                      <a:alpha val="40000"/>
                    </a:schemeClr>
                  </a:outerShdw>
                </a:effectLst>
              </a:rPr>
              <a:t>Step 1</a:t>
            </a:r>
            <a:r>
              <a:rPr lang="en-US" sz="2000" b="1" dirty="0" smtClean="0"/>
              <a:t> : Repeat FOR K = LB to UB</a:t>
            </a:r>
            <a:endParaRPr lang="en-US" sz="2000" dirty="0"/>
          </a:p>
          <a:p>
            <a:pPr marL="923544" lvl="6" indent="0">
              <a:buNone/>
            </a:pPr>
            <a:r>
              <a:rPr lang="en-US" sz="2000" b="1" dirty="0" smtClean="0"/>
              <a:t>[Visit element] Apply PROCESS to LA[K]</a:t>
            </a:r>
            <a:endParaRPr lang="en-US" sz="2000" dirty="0" smtClean="0"/>
          </a:p>
          <a:p>
            <a:pPr marL="923544" lvl="6" indent="0">
              <a:buFont typeface="Wingdings 3" pitchFamily="18" charset="2"/>
              <a:buNone/>
            </a:pPr>
            <a:r>
              <a:rPr lang="en-US" sz="2000" b="1" dirty="0" smtClean="0"/>
              <a:t>[End of FOR loop]</a:t>
            </a:r>
          </a:p>
          <a:p>
            <a:pPr marL="128016" lvl="1" indent="0">
              <a:buFont typeface="Wingdings 3" pitchFamily="18" charset="2"/>
              <a:buNone/>
            </a:pPr>
            <a:r>
              <a:rPr lang="en-US" sz="2200" dirty="0">
                <a:ln w="0"/>
                <a:effectLst>
                  <a:outerShdw blurRad="38100" dist="19050" dir="2700000" algn="tl" rotWithShape="0">
                    <a:schemeClr val="dk1">
                      <a:alpha val="40000"/>
                    </a:schemeClr>
                  </a:outerShdw>
                </a:effectLst>
              </a:rPr>
              <a:t>Step 2</a:t>
            </a:r>
            <a:r>
              <a:rPr lang="en-US" sz="2000" b="1" dirty="0" smtClean="0"/>
              <a:t> : Exit</a:t>
            </a:r>
            <a:endParaRPr lang="en-US" sz="2000" dirty="0"/>
          </a:p>
        </p:txBody>
      </p:sp>
      <p:sp>
        <p:nvSpPr>
          <p:cNvPr id="5" name="Content Placeholder 2"/>
          <p:cNvSpPr txBox="1">
            <a:spLocks/>
          </p:cNvSpPr>
          <p:nvPr/>
        </p:nvSpPr>
        <p:spPr>
          <a:xfrm>
            <a:off x="802057" y="3234843"/>
            <a:ext cx="5376672" cy="326135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ln w="0"/>
                <a:effectLst>
                  <a:outerShdw blurRad="38100" dist="19050" dir="2700000" algn="tl" rotWithShape="0">
                    <a:schemeClr val="dk1">
                      <a:alpha val="40000"/>
                    </a:schemeClr>
                  </a:outerShdw>
                </a:effectLst>
              </a:rPr>
              <a:t>Step 1</a:t>
            </a:r>
            <a:r>
              <a:rPr lang="en-US" b="1" dirty="0" smtClean="0"/>
              <a:t> : [Initialize counter] set K = LB</a:t>
            </a:r>
            <a:endParaRPr lang="en-US" dirty="0" smtClean="0"/>
          </a:p>
          <a:p>
            <a:r>
              <a:rPr lang="en-US" dirty="0">
                <a:ln w="0"/>
                <a:effectLst>
                  <a:outerShdw blurRad="38100" dist="19050" dir="2700000" algn="tl" rotWithShape="0">
                    <a:schemeClr val="dk1">
                      <a:alpha val="40000"/>
                    </a:schemeClr>
                  </a:outerShdw>
                </a:effectLst>
              </a:rPr>
              <a:t>Step 2</a:t>
            </a:r>
            <a:r>
              <a:rPr lang="en-US" b="1" dirty="0" smtClean="0"/>
              <a:t> : Repeat steps 3 and 4 while K&lt;=UB</a:t>
            </a:r>
            <a:endParaRPr lang="en-US" dirty="0" smtClean="0"/>
          </a:p>
          <a:p>
            <a:r>
              <a:rPr lang="en-US" dirty="0">
                <a:ln w="0"/>
                <a:effectLst>
                  <a:outerShdw blurRad="38100" dist="19050" dir="2700000" algn="tl" rotWithShape="0">
                    <a:schemeClr val="dk1">
                      <a:alpha val="40000"/>
                    </a:schemeClr>
                  </a:outerShdw>
                </a:effectLst>
              </a:rPr>
              <a:t>Step 3</a:t>
            </a:r>
            <a:r>
              <a:rPr lang="en-US" b="1" dirty="0" smtClean="0"/>
              <a:t> : [Visit element]</a:t>
            </a:r>
          </a:p>
          <a:p>
            <a:pPr marL="1078992" lvl="7" indent="0">
              <a:buNone/>
            </a:pPr>
            <a:r>
              <a:rPr lang="en-US" sz="2200" b="1" dirty="0" smtClean="0"/>
              <a:t>Apply PROCESS to LA[K]</a:t>
            </a:r>
            <a:endParaRPr lang="en-US" sz="2200" dirty="0" smtClean="0"/>
          </a:p>
          <a:p>
            <a:r>
              <a:rPr lang="en-US" dirty="0">
                <a:ln w="0"/>
                <a:effectLst>
                  <a:outerShdw blurRad="38100" dist="19050" dir="2700000" algn="tl" rotWithShape="0">
                    <a:schemeClr val="dk1">
                      <a:alpha val="40000"/>
                    </a:schemeClr>
                  </a:outerShdw>
                </a:effectLst>
              </a:rPr>
              <a:t>Step 4</a:t>
            </a:r>
            <a:r>
              <a:rPr lang="en-US" b="1" dirty="0" smtClean="0"/>
              <a:t> : [Increment counter] set K = K + 1</a:t>
            </a:r>
            <a:endParaRPr lang="en-US" dirty="0" smtClean="0"/>
          </a:p>
          <a:p>
            <a:pPr marL="128016" lvl="1" indent="0">
              <a:buFont typeface="Wingdings 3" pitchFamily="18" charset="2"/>
              <a:buNone/>
            </a:pPr>
            <a:r>
              <a:rPr lang="en-US" b="1" dirty="0" smtClean="0"/>
              <a:t>		</a:t>
            </a:r>
            <a:r>
              <a:rPr lang="en-US" sz="2200" b="1" dirty="0" smtClean="0"/>
              <a:t>[End of step 2 loop]</a:t>
            </a:r>
          </a:p>
          <a:p>
            <a:pPr marL="128016" lvl="1" indent="0">
              <a:buFont typeface="Wingdings 3" pitchFamily="18" charset="2"/>
              <a:buNone/>
            </a:pPr>
            <a:r>
              <a:rPr lang="en-US" sz="2200" dirty="0">
                <a:ln w="0"/>
                <a:effectLst>
                  <a:outerShdw blurRad="38100" dist="19050" dir="2700000" algn="tl" rotWithShape="0">
                    <a:schemeClr val="dk1">
                      <a:alpha val="40000"/>
                    </a:schemeClr>
                  </a:outerShdw>
                </a:effectLst>
              </a:rPr>
              <a:t>Step 5</a:t>
            </a:r>
            <a:r>
              <a:rPr lang="en-US" sz="2200" b="1" dirty="0" smtClean="0"/>
              <a:t> : Exit</a:t>
            </a:r>
            <a:endParaRPr lang="en-US" sz="2200" dirty="0"/>
          </a:p>
        </p:txBody>
      </p:sp>
      <p:sp>
        <p:nvSpPr>
          <p:cNvPr id="6" name="TextBox 5"/>
          <p:cNvSpPr txBox="1"/>
          <p:nvPr/>
        </p:nvSpPr>
        <p:spPr>
          <a:xfrm>
            <a:off x="2556007" y="2793665"/>
            <a:ext cx="186877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SOLUTION - I</a:t>
            </a:r>
            <a:endParaRPr lang="en-US" dirty="0"/>
          </a:p>
        </p:txBody>
      </p:sp>
      <p:sp>
        <p:nvSpPr>
          <p:cNvPr id="7" name="TextBox 6"/>
          <p:cNvSpPr txBox="1"/>
          <p:nvPr/>
        </p:nvSpPr>
        <p:spPr>
          <a:xfrm>
            <a:off x="8173954" y="2793665"/>
            <a:ext cx="196621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SOLUTION - II</a:t>
            </a:r>
            <a:endParaRPr lang="en-US" dirty="0"/>
          </a:p>
        </p:txBody>
      </p:sp>
    </p:spTree>
    <p:extLst>
      <p:ext uri="{BB962C8B-B14F-4D97-AF65-F5344CB8AC3E}">
        <p14:creationId xmlns:p14="http://schemas.microsoft.com/office/powerpoint/2010/main" xmlns="" val="3963760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 TRAVERSING AN ARRAY</a:t>
            </a:r>
            <a:endParaRPr lang="en-US" dirty="0"/>
          </a:p>
        </p:txBody>
      </p:sp>
      <p:sp>
        <p:nvSpPr>
          <p:cNvPr id="3" name="Content Placeholder 2"/>
          <p:cNvSpPr>
            <a:spLocks noGrp="1"/>
          </p:cNvSpPr>
          <p:nvPr>
            <p:ph idx="1"/>
          </p:nvPr>
        </p:nvSpPr>
        <p:spPr>
          <a:xfrm>
            <a:off x="1024128" y="1888887"/>
            <a:ext cx="9974798" cy="1820964"/>
          </a:xfrm>
        </p:spPr>
        <p:txBody>
          <a:bodyPr>
            <a:normAutofit lnSpcReduction="10000"/>
          </a:bodyPr>
          <a:lstStyle/>
          <a:p>
            <a:r>
              <a:rPr lang="en-US" b="1" i="1" dirty="0" smtClean="0">
                <a:solidFill>
                  <a:srgbClr val="FF0000"/>
                </a:solidFill>
              </a:rPr>
              <a:t>BOARD PRACTICAL</a:t>
            </a:r>
            <a:r>
              <a:rPr lang="en-US" b="1" dirty="0" smtClean="0"/>
              <a:t> : </a:t>
            </a:r>
            <a:r>
              <a:rPr lang="en-US" dirty="0"/>
              <a:t>Write a program in C++ that first initializes an array of five given numbers (short /float/ double). The program must add these numbers by traversing this array with a pointer. The output should print the starting address of the array with the size of the number (in bytes) to which it points. The program must also print the sum and pointer address with addition of every number as well as the ending address.</a:t>
            </a:r>
            <a:endParaRPr lang="en-US" b="1" dirty="0" smtClean="0"/>
          </a:p>
        </p:txBody>
      </p:sp>
    </p:spTree>
    <p:extLst>
      <p:ext uri="{BB962C8B-B14F-4D97-AF65-F5344CB8AC3E}">
        <p14:creationId xmlns:p14="http://schemas.microsoft.com/office/powerpoint/2010/main" xmlns="" val="2885925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024128" y="2084832"/>
            <a:ext cx="10536501" cy="457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ALGORITHM – TRAVERSING AN ARRAY </a:t>
            </a:r>
            <a:r>
              <a:rPr lang="en-US" i="1" dirty="0" smtClean="0"/>
              <a:t>(BOARD PRACTICAL SOLUTION)</a:t>
            </a:r>
            <a:endParaRPr lang="en-US" i="1" dirty="0"/>
          </a:p>
        </p:txBody>
      </p:sp>
      <p:sp>
        <p:nvSpPr>
          <p:cNvPr id="10" name="Content Placeholder 9"/>
          <p:cNvSpPr>
            <a:spLocks noGrp="1"/>
          </p:cNvSpPr>
          <p:nvPr>
            <p:ph idx="1"/>
          </p:nvPr>
        </p:nvSpPr>
        <p:spPr>
          <a:xfrm>
            <a:off x="1024128" y="2450592"/>
            <a:ext cx="10438529" cy="4407408"/>
          </a:xfrm>
        </p:spPr>
        <p:txBody>
          <a:bodyPr>
            <a:normAutofit fontScale="85000" lnSpcReduction="20000"/>
          </a:bodyPr>
          <a:lstStyle/>
          <a:p>
            <a:r>
              <a:rPr lang="en-IN" dirty="0"/>
              <a:t>#include&lt;</a:t>
            </a:r>
            <a:r>
              <a:rPr lang="en-IN" dirty="0" err="1"/>
              <a:t>iostream.h</a:t>
            </a:r>
            <a:r>
              <a:rPr lang="en-IN" dirty="0"/>
              <a:t>&gt;</a:t>
            </a:r>
            <a:endParaRPr lang="en-US" dirty="0"/>
          </a:p>
          <a:p>
            <a:r>
              <a:rPr lang="en-IN" dirty="0"/>
              <a:t>#include&lt;</a:t>
            </a:r>
            <a:r>
              <a:rPr lang="en-IN" dirty="0" err="1"/>
              <a:t>conio.h</a:t>
            </a:r>
            <a:r>
              <a:rPr lang="en-IN" dirty="0"/>
              <a:t>&gt;</a:t>
            </a:r>
            <a:endParaRPr lang="en-US" dirty="0"/>
          </a:p>
          <a:p>
            <a:r>
              <a:rPr lang="en-IN" dirty="0"/>
              <a:t>void main()</a:t>
            </a:r>
            <a:endParaRPr lang="en-US" dirty="0"/>
          </a:p>
          <a:p>
            <a:r>
              <a:rPr lang="en-IN" dirty="0"/>
              <a:t>{</a:t>
            </a:r>
            <a:endParaRPr lang="en-US" dirty="0"/>
          </a:p>
          <a:p>
            <a:r>
              <a:rPr lang="en-IN" dirty="0"/>
              <a:t>	</a:t>
            </a:r>
            <a:r>
              <a:rPr lang="en-IN" dirty="0" err="1"/>
              <a:t>clrscr</a:t>
            </a:r>
            <a:r>
              <a:rPr lang="en-IN" dirty="0"/>
              <a:t>();</a:t>
            </a:r>
            <a:endParaRPr lang="en-US" dirty="0"/>
          </a:p>
          <a:p>
            <a:r>
              <a:rPr lang="en-IN" dirty="0"/>
              <a:t>	float a[] = {5.5, 4.4, 3.3, 2.2, 1.1}, sum = 0;</a:t>
            </a:r>
            <a:endParaRPr lang="en-US" dirty="0"/>
          </a:p>
          <a:p>
            <a:r>
              <a:rPr lang="en-IN" dirty="0"/>
              <a:t>	</a:t>
            </a:r>
            <a:r>
              <a:rPr lang="en-IN" dirty="0" err="1"/>
              <a:t>int</a:t>
            </a:r>
            <a:r>
              <a:rPr lang="en-IN" dirty="0"/>
              <a:t> </a:t>
            </a:r>
            <a:r>
              <a:rPr lang="en-IN" dirty="0" err="1"/>
              <a:t>i</a:t>
            </a:r>
            <a:r>
              <a:rPr lang="en-IN" dirty="0"/>
              <a:t>;</a:t>
            </a:r>
            <a:endParaRPr lang="en-US" dirty="0"/>
          </a:p>
          <a:p>
            <a:r>
              <a:rPr lang="en-IN" dirty="0"/>
              <a:t> </a:t>
            </a:r>
            <a:endParaRPr lang="en-US" dirty="0"/>
          </a:p>
          <a:p>
            <a:r>
              <a:rPr lang="en-IN" dirty="0"/>
              <a:t>	</a:t>
            </a:r>
            <a:r>
              <a:rPr lang="en-IN" dirty="0" err="1"/>
              <a:t>cout</a:t>
            </a:r>
            <a:r>
              <a:rPr lang="en-IN" dirty="0"/>
              <a:t>&lt;&lt;"\n The base address of the array is : "&lt;&lt;a;</a:t>
            </a:r>
            <a:endParaRPr lang="en-US" dirty="0"/>
          </a:p>
          <a:p>
            <a:r>
              <a:rPr lang="en-IN" dirty="0"/>
              <a:t>	</a:t>
            </a:r>
            <a:r>
              <a:rPr lang="en-IN" dirty="0" err="1"/>
              <a:t>cout</a:t>
            </a:r>
            <a:r>
              <a:rPr lang="en-IN" dirty="0"/>
              <a:t>&lt;&lt;"\n The base element of the array is : "&lt;&lt;*a;</a:t>
            </a:r>
            <a:endParaRPr lang="en-US" dirty="0"/>
          </a:p>
          <a:p>
            <a:r>
              <a:rPr lang="en-IN" dirty="0"/>
              <a:t>	</a:t>
            </a:r>
            <a:r>
              <a:rPr lang="en-IN" dirty="0" err="1"/>
              <a:t>cout</a:t>
            </a:r>
            <a:r>
              <a:rPr lang="en-IN" dirty="0"/>
              <a:t>&lt;&lt;"\n The size of the element to which the pointer is pointing : "&lt;&lt;</a:t>
            </a:r>
            <a:r>
              <a:rPr lang="en-IN" dirty="0" err="1"/>
              <a:t>sizeof</a:t>
            </a:r>
            <a:r>
              <a:rPr lang="en-IN" dirty="0"/>
              <a:t>(*a)&lt;&lt;" bytes</a:t>
            </a:r>
            <a:r>
              <a:rPr lang="en-IN" dirty="0" smtClean="0"/>
              <a:t>";</a:t>
            </a:r>
            <a:endParaRPr lang="en-US" dirty="0"/>
          </a:p>
        </p:txBody>
      </p:sp>
    </p:spTree>
    <p:extLst>
      <p:ext uri="{BB962C8B-B14F-4D97-AF65-F5344CB8AC3E}">
        <p14:creationId xmlns:p14="http://schemas.microsoft.com/office/powerpoint/2010/main" xmlns="" val="4135693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78823" y="2084834"/>
            <a:ext cx="11547566" cy="4420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ALGORITHM – TRAVERSING AN ARRAY</a:t>
            </a:r>
            <a:r>
              <a:rPr lang="en-US" i="1" dirty="0"/>
              <a:t>(BOARD PRACTICAL SOLUTION)</a:t>
            </a:r>
            <a:endParaRPr lang="en-US" dirty="0"/>
          </a:p>
        </p:txBody>
      </p:sp>
      <p:sp>
        <p:nvSpPr>
          <p:cNvPr id="10" name="Content Placeholder 9"/>
          <p:cNvSpPr>
            <a:spLocks noGrp="1"/>
          </p:cNvSpPr>
          <p:nvPr>
            <p:ph idx="1"/>
          </p:nvPr>
        </p:nvSpPr>
        <p:spPr>
          <a:xfrm>
            <a:off x="535577" y="2278837"/>
            <a:ext cx="11390812" cy="4023360"/>
          </a:xfrm>
        </p:spPr>
        <p:txBody>
          <a:bodyPr>
            <a:normAutofit fontScale="85000" lnSpcReduction="10000"/>
          </a:bodyPr>
          <a:lstStyle/>
          <a:p>
            <a:r>
              <a:rPr lang="en-IN" dirty="0"/>
              <a:t>	for(</a:t>
            </a:r>
            <a:r>
              <a:rPr lang="en-IN" dirty="0" err="1"/>
              <a:t>i</a:t>
            </a:r>
            <a:r>
              <a:rPr lang="en-IN" dirty="0"/>
              <a:t>=0; </a:t>
            </a:r>
            <a:r>
              <a:rPr lang="en-IN" dirty="0" err="1"/>
              <a:t>i</a:t>
            </a:r>
            <a:r>
              <a:rPr lang="en-IN" dirty="0"/>
              <a:t>&lt;5 ; </a:t>
            </a:r>
            <a:r>
              <a:rPr lang="en-IN" dirty="0" err="1"/>
              <a:t>i</a:t>
            </a:r>
            <a:r>
              <a:rPr lang="en-IN" dirty="0"/>
              <a:t>++)</a:t>
            </a:r>
            <a:endParaRPr lang="en-US" dirty="0"/>
          </a:p>
          <a:p>
            <a:r>
              <a:rPr lang="en-IN" dirty="0"/>
              <a:t>	{</a:t>
            </a:r>
            <a:endParaRPr lang="en-US" dirty="0"/>
          </a:p>
          <a:p>
            <a:r>
              <a:rPr lang="en-IN" dirty="0"/>
              <a:t>		sum = sum + *(</a:t>
            </a:r>
            <a:r>
              <a:rPr lang="en-IN" dirty="0" err="1"/>
              <a:t>a+i</a:t>
            </a:r>
            <a:r>
              <a:rPr lang="en-IN" dirty="0"/>
              <a:t>);</a:t>
            </a:r>
            <a:endParaRPr lang="en-US" dirty="0"/>
          </a:p>
          <a:p>
            <a:r>
              <a:rPr lang="en-IN" dirty="0"/>
              <a:t> 		</a:t>
            </a:r>
            <a:r>
              <a:rPr lang="en-IN" dirty="0" err="1"/>
              <a:t>cout</a:t>
            </a:r>
            <a:r>
              <a:rPr lang="en-IN" dirty="0"/>
              <a:t>&lt;&lt;"\n The "&lt;&lt;(i+1)&lt;&lt;" element in the array is : "&lt;&lt;*(</a:t>
            </a:r>
            <a:r>
              <a:rPr lang="en-IN" dirty="0" err="1"/>
              <a:t>a+i</a:t>
            </a:r>
            <a:r>
              <a:rPr lang="en-IN" dirty="0"/>
              <a:t>)&lt;&lt;" and its address is : "&lt;&lt;(</a:t>
            </a:r>
            <a:r>
              <a:rPr lang="en-IN" dirty="0" err="1"/>
              <a:t>a+i</a:t>
            </a:r>
            <a:r>
              <a:rPr lang="en-IN" dirty="0"/>
              <a:t>);</a:t>
            </a:r>
            <a:endParaRPr lang="en-US" dirty="0"/>
          </a:p>
          <a:p>
            <a:r>
              <a:rPr lang="en-IN" dirty="0"/>
              <a:t> 		</a:t>
            </a:r>
            <a:r>
              <a:rPr lang="en-IN" dirty="0" err="1"/>
              <a:t>cout</a:t>
            </a:r>
            <a:r>
              <a:rPr lang="en-IN" dirty="0"/>
              <a:t>&lt;&lt;"\n The sum of first "&lt;&lt;(i+1)&lt;&lt;" element(s) is : "&lt;&lt;sum;</a:t>
            </a:r>
            <a:endParaRPr lang="en-US" dirty="0"/>
          </a:p>
          <a:p>
            <a:r>
              <a:rPr lang="en-IN" dirty="0"/>
              <a:t>	}</a:t>
            </a:r>
            <a:endParaRPr lang="en-US" dirty="0"/>
          </a:p>
          <a:p>
            <a:r>
              <a:rPr lang="en-IN" dirty="0"/>
              <a:t>	</a:t>
            </a:r>
            <a:r>
              <a:rPr lang="en-IN" dirty="0" err="1"/>
              <a:t>cout</a:t>
            </a:r>
            <a:r>
              <a:rPr lang="en-IN" dirty="0"/>
              <a:t>&lt;&lt;"\n The ending address of the array is : "&lt;&lt;(a+4);</a:t>
            </a:r>
            <a:endParaRPr lang="en-US" dirty="0"/>
          </a:p>
          <a:p>
            <a:r>
              <a:rPr lang="en-IN" dirty="0"/>
              <a:t>	</a:t>
            </a:r>
            <a:r>
              <a:rPr lang="en-IN" dirty="0" err="1"/>
              <a:t>cout</a:t>
            </a:r>
            <a:r>
              <a:rPr lang="en-IN" dirty="0"/>
              <a:t>&lt;&lt;"\n The ending element of the array is : "&lt;&lt;*(a+4);</a:t>
            </a:r>
            <a:endParaRPr lang="en-US" dirty="0"/>
          </a:p>
          <a:p>
            <a:r>
              <a:rPr lang="en-IN" dirty="0"/>
              <a:t>	</a:t>
            </a:r>
            <a:r>
              <a:rPr lang="en-IN" dirty="0" err="1"/>
              <a:t>getch</a:t>
            </a:r>
            <a:r>
              <a:rPr lang="en-IN" dirty="0"/>
              <a:t>();</a:t>
            </a:r>
            <a:endParaRPr lang="en-US" dirty="0"/>
          </a:p>
          <a:p>
            <a:r>
              <a:rPr lang="en-US" dirty="0"/>
              <a:t>}</a:t>
            </a:r>
          </a:p>
        </p:txBody>
      </p:sp>
    </p:spTree>
    <p:extLst>
      <p:ext uri="{BB962C8B-B14F-4D97-AF65-F5344CB8AC3E}">
        <p14:creationId xmlns:p14="http://schemas.microsoft.com/office/powerpoint/2010/main" xmlns="" val="541683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78823" y="2084834"/>
            <a:ext cx="11547566" cy="4420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ALGORITHM – TRAVERSING AN ARRAY</a:t>
            </a:r>
            <a:r>
              <a:rPr lang="en-US" i="1" dirty="0"/>
              <a:t>(BOARD PRACTICAL SOLUTION)</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10146" y="2184943"/>
            <a:ext cx="8340435" cy="4213336"/>
          </a:xfrm>
          <a:prstGeom prst="rect">
            <a:avLst/>
          </a:prstGeom>
          <a:noFill/>
          <a:ln w="9525">
            <a:noFill/>
            <a:miter lim="800000"/>
            <a:headEnd/>
            <a:tailEnd/>
          </a:ln>
          <a:effectLst/>
        </p:spPr>
      </p:pic>
    </p:spTree>
    <p:extLst>
      <p:ext uri="{BB962C8B-B14F-4D97-AF65-F5344CB8AC3E}">
        <p14:creationId xmlns:p14="http://schemas.microsoft.com/office/powerpoint/2010/main" xmlns="" val="541683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2" y="681686"/>
            <a:ext cx="9601196" cy="1238553"/>
          </a:xfrm>
        </p:spPr>
        <p:txBody>
          <a:bodyPr>
            <a:normAutofit/>
          </a:bodyPr>
          <a:lstStyle/>
          <a:p>
            <a:r>
              <a:rPr lang="en-US" dirty="0" smtClean="0"/>
              <a:t>CONTENTS</a:t>
            </a:r>
            <a:endParaRPr lang="en-US" dirty="0"/>
          </a:p>
        </p:txBody>
      </p:sp>
      <p:sp>
        <p:nvSpPr>
          <p:cNvPr id="3" name="Content Placeholder 2"/>
          <p:cNvSpPr>
            <a:spLocks noGrp="1"/>
          </p:cNvSpPr>
          <p:nvPr>
            <p:ph idx="1"/>
          </p:nvPr>
        </p:nvSpPr>
        <p:spPr>
          <a:xfrm>
            <a:off x="664323" y="1920240"/>
            <a:ext cx="10863354" cy="4101738"/>
          </a:xfrm>
        </p:spPr>
        <p:txBody>
          <a:bodyPr>
            <a:normAutofit/>
          </a:bodyPr>
          <a:lstStyle/>
          <a:p>
            <a:pPr lvl="0" fontAlgn="base">
              <a:buFont typeface="Wingdings" panose="05000000000000000000" pitchFamily="2" charset="2"/>
              <a:buChar char="v"/>
            </a:pPr>
            <a:r>
              <a:rPr lang="en-US" b="1" dirty="0"/>
              <a:t>Introduction to data structures.</a:t>
            </a:r>
            <a:endParaRPr lang="en-US" dirty="0"/>
          </a:p>
          <a:p>
            <a:pPr lvl="0" fontAlgn="base">
              <a:buFont typeface="Wingdings" panose="05000000000000000000" pitchFamily="2" charset="2"/>
              <a:buChar char="v"/>
            </a:pPr>
            <a:r>
              <a:rPr lang="en-US" b="1" dirty="0"/>
              <a:t>Data structure operations.</a:t>
            </a:r>
            <a:endParaRPr lang="en-US" dirty="0"/>
          </a:p>
          <a:p>
            <a:pPr lvl="0" fontAlgn="base">
              <a:buFont typeface="Wingdings" panose="05000000000000000000" pitchFamily="2" charset="2"/>
              <a:buChar char="v"/>
            </a:pPr>
            <a:r>
              <a:rPr lang="en-US" b="1" dirty="0"/>
              <a:t>Algorithmic notations.</a:t>
            </a:r>
            <a:endParaRPr lang="en-US" dirty="0"/>
          </a:p>
          <a:p>
            <a:pPr lvl="0" fontAlgn="base">
              <a:buFont typeface="Wingdings" panose="05000000000000000000" pitchFamily="2" charset="2"/>
              <a:buChar char="v"/>
            </a:pPr>
            <a:r>
              <a:rPr lang="en-US" b="1" dirty="0"/>
              <a:t>Control structures.</a:t>
            </a:r>
            <a:endParaRPr lang="en-US" dirty="0"/>
          </a:p>
          <a:p>
            <a:pPr lvl="0" fontAlgn="base">
              <a:buFont typeface="Wingdings" panose="05000000000000000000" pitchFamily="2" charset="2"/>
              <a:buChar char="v"/>
            </a:pPr>
            <a:r>
              <a:rPr lang="en-US" b="1" dirty="0"/>
              <a:t>Arrays-Representation in memory, Traversing, Deleting, Sorting, Binary search in an array, Pointer arrays, Records in memory using array.</a:t>
            </a:r>
            <a:endParaRPr lang="en-US" dirty="0"/>
          </a:p>
          <a:p>
            <a:pPr lvl="0" fontAlgn="base">
              <a:buFont typeface="Wingdings" panose="05000000000000000000" pitchFamily="2" charset="2"/>
              <a:buChar char="v"/>
            </a:pPr>
            <a:r>
              <a:rPr lang="en-US" b="1" dirty="0"/>
              <a:t>Linked list - Representation in memory</a:t>
            </a:r>
            <a:endParaRPr lang="en-US" dirty="0"/>
          </a:p>
          <a:p>
            <a:pPr lvl="0" fontAlgn="base">
              <a:buFont typeface="Wingdings" panose="05000000000000000000" pitchFamily="2" charset="2"/>
              <a:buChar char="v"/>
            </a:pPr>
            <a:r>
              <a:rPr lang="en-US" b="1" dirty="0"/>
              <a:t>Trees, Binary trees - Representing binary tree in memory</a:t>
            </a:r>
            <a:r>
              <a:rPr lang="en-US" b="1" dirty="0" smtClean="0"/>
              <a:t>.</a:t>
            </a:r>
            <a:endParaRPr lang="en-US" dirty="0"/>
          </a:p>
        </p:txBody>
      </p:sp>
    </p:spTree>
    <p:extLst>
      <p:ext uri="{BB962C8B-B14F-4D97-AF65-F5344CB8AC3E}">
        <p14:creationId xmlns:p14="http://schemas.microsoft.com/office/powerpoint/2010/main" xmlns="" val="2566702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860766" y="2717075"/>
            <a:ext cx="5711735" cy="4140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INSERTING AN ELEMENT IN A LINEAR ARRAY</a:t>
            </a:r>
            <a:endParaRPr lang="en-US" dirty="0"/>
          </a:p>
        </p:txBody>
      </p:sp>
      <p:sp>
        <p:nvSpPr>
          <p:cNvPr id="3" name="Content Placeholder 2"/>
          <p:cNvSpPr>
            <a:spLocks noGrp="1"/>
          </p:cNvSpPr>
          <p:nvPr>
            <p:ph idx="1"/>
          </p:nvPr>
        </p:nvSpPr>
        <p:spPr>
          <a:xfrm>
            <a:off x="744584" y="1888887"/>
            <a:ext cx="9999618" cy="828187"/>
          </a:xfrm>
        </p:spPr>
        <p:txBody>
          <a:bodyPr>
            <a:normAutofit/>
          </a:bodyPr>
          <a:lstStyle/>
          <a:p>
            <a:r>
              <a:rPr lang="en-US" dirty="0"/>
              <a:t>INSERT (LA, N, K, </a:t>
            </a:r>
            <a:r>
              <a:rPr lang="en-US" dirty="0" smtClean="0"/>
              <a:t>ITEM) : Here </a:t>
            </a:r>
            <a:r>
              <a:rPr lang="en-US" dirty="0"/>
              <a:t>LA is a linear array with N elements and K is a positive integer, such that K </a:t>
            </a:r>
            <a:r>
              <a:rPr lang="en-US" dirty="0" smtClean="0"/>
              <a:t>&lt;= </a:t>
            </a:r>
            <a:r>
              <a:rPr lang="en-US" dirty="0"/>
              <a:t>N. This algorithm inserts an element ITEM at K" position in LA</a:t>
            </a:r>
            <a:r>
              <a:rPr lang="en-US" dirty="0" smtClean="0"/>
              <a:t>.</a:t>
            </a:r>
            <a:endParaRPr lang="en-US" dirty="0"/>
          </a:p>
        </p:txBody>
      </p:sp>
      <p:sp>
        <p:nvSpPr>
          <p:cNvPr id="5" name="Content Placeholder 2"/>
          <p:cNvSpPr txBox="1">
            <a:spLocks/>
          </p:cNvSpPr>
          <p:nvPr/>
        </p:nvSpPr>
        <p:spPr>
          <a:xfrm>
            <a:off x="3422470" y="2717074"/>
            <a:ext cx="4950823" cy="4044935"/>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1800" dirty="0" smtClean="0">
                <a:ln w="0"/>
                <a:effectLst>
                  <a:outerShdw blurRad="38100" dist="19050" dir="2700000" algn="tl" rotWithShape="0">
                    <a:schemeClr val="dk1">
                      <a:alpha val="40000"/>
                    </a:schemeClr>
                  </a:outerShdw>
                </a:effectLst>
              </a:rPr>
              <a:t>Step 1</a:t>
            </a:r>
            <a:r>
              <a:rPr lang="en-US" sz="1800" dirty="0" smtClean="0"/>
              <a:t> : [Initialize counter] set J = N</a:t>
            </a:r>
          </a:p>
          <a:p>
            <a:pPr marL="0" indent="0">
              <a:buNone/>
            </a:pPr>
            <a:r>
              <a:rPr lang="en-US" sz="1800" dirty="0">
                <a:ln w="0"/>
                <a:effectLst>
                  <a:outerShdw blurRad="38100" dist="19050" dir="2700000" algn="tl" rotWithShape="0">
                    <a:schemeClr val="dk1">
                      <a:alpha val="40000"/>
                    </a:schemeClr>
                  </a:outerShdw>
                </a:effectLst>
              </a:rPr>
              <a:t>Step 2</a:t>
            </a:r>
            <a:r>
              <a:rPr lang="en-US" sz="1800" dirty="0" smtClean="0"/>
              <a:t> : Repeat steps 3 and 4 while J&gt;=K</a:t>
            </a:r>
          </a:p>
          <a:p>
            <a:pPr marL="0" indent="0">
              <a:buNone/>
            </a:pPr>
            <a:r>
              <a:rPr lang="en-US" sz="1800" dirty="0">
                <a:ln w="0"/>
                <a:effectLst>
                  <a:outerShdw blurRad="38100" dist="19050" dir="2700000" algn="tl" rotWithShape="0">
                    <a:schemeClr val="dk1">
                      <a:alpha val="40000"/>
                    </a:schemeClr>
                  </a:outerShdw>
                </a:effectLst>
              </a:rPr>
              <a:t>Step 3</a:t>
            </a:r>
            <a:r>
              <a:rPr lang="en-US" sz="1800" dirty="0" smtClean="0"/>
              <a:t> : [</a:t>
            </a:r>
            <a:r>
              <a:rPr lang="en-US" sz="1800" dirty="0"/>
              <a:t>Move </a:t>
            </a:r>
            <a:r>
              <a:rPr lang="en-US" sz="1800" dirty="0" err="1" smtClean="0"/>
              <a:t>J</a:t>
            </a:r>
            <a:r>
              <a:rPr lang="en-US" sz="1800" baseline="30000" dirty="0" err="1" smtClean="0"/>
              <a:t>th</a:t>
            </a:r>
            <a:r>
              <a:rPr lang="en-US" sz="1800" dirty="0" smtClean="0"/>
              <a:t> </a:t>
            </a:r>
            <a:r>
              <a:rPr lang="en-US" sz="1800" dirty="0"/>
              <a:t>element forward</a:t>
            </a:r>
            <a:r>
              <a:rPr lang="en-US" sz="1800" dirty="0" smtClean="0"/>
              <a:t>]</a:t>
            </a:r>
          </a:p>
          <a:p>
            <a:pPr marL="1078992" lvl="7" indent="0">
              <a:buNone/>
            </a:pPr>
            <a:r>
              <a:rPr lang="en-US" sz="1800" dirty="0"/>
              <a:t>Set LA[J + 1</a:t>
            </a:r>
            <a:r>
              <a:rPr lang="en-US" sz="1800" dirty="0" smtClean="0"/>
              <a:t>] </a:t>
            </a:r>
            <a:r>
              <a:rPr lang="en-US" sz="1800" dirty="0"/>
              <a:t>= LA[J][Decrement </a:t>
            </a:r>
            <a:r>
              <a:rPr lang="en-US" sz="1800" dirty="0" smtClean="0"/>
              <a:t>counter]</a:t>
            </a:r>
          </a:p>
          <a:p>
            <a:pPr marL="0" indent="0">
              <a:buNone/>
            </a:pPr>
            <a:r>
              <a:rPr lang="en-US" sz="1800" dirty="0" smtClean="0">
                <a:ln w="0"/>
                <a:effectLst>
                  <a:outerShdw blurRad="38100" dist="19050" dir="2700000" algn="tl" rotWithShape="0">
                    <a:schemeClr val="dk1">
                      <a:alpha val="40000"/>
                    </a:schemeClr>
                  </a:outerShdw>
                </a:effectLst>
              </a:rPr>
              <a:t>Step 4</a:t>
            </a:r>
            <a:r>
              <a:rPr lang="en-US" sz="1800" dirty="0" smtClean="0"/>
              <a:t> : [Decrement counter] set J = J – 1</a:t>
            </a:r>
          </a:p>
          <a:p>
            <a:pPr marL="0" indent="0">
              <a:buNone/>
            </a:pPr>
            <a:r>
              <a:rPr lang="en-US" sz="1800" dirty="0"/>
              <a:t>	</a:t>
            </a:r>
            <a:r>
              <a:rPr lang="en-US" sz="1800" dirty="0" smtClean="0"/>
              <a:t>[</a:t>
            </a:r>
            <a:r>
              <a:rPr lang="en-US" sz="1800" dirty="0"/>
              <a:t>End of step 2 loop</a:t>
            </a:r>
            <a:r>
              <a:rPr lang="en-US" sz="1800" dirty="0" smtClean="0"/>
              <a:t>]</a:t>
            </a:r>
          </a:p>
          <a:p>
            <a:pPr marL="0" indent="0">
              <a:buNone/>
            </a:pPr>
            <a:r>
              <a:rPr lang="en-US" sz="1800" dirty="0">
                <a:ln w="0"/>
                <a:effectLst>
                  <a:outerShdw blurRad="38100" dist="19050" dir="2700000" algn="tl" rotWithShape="0">
                    <a:schemeClr val="dk1">
                      <a:alpha val="40000"/>
                    </a:schemeClr>
                  </a:outerShdw>
                </a:effectLst>
              </a:rPr>
              <a:t>Step </a:t>
            </a:r>
            <a:r>
              <a:rPr lang="en-US" sz="1800" dirty="0" smtClean="0">
                <a:ln w="0"/>
                <a:effectLst>
                  <a:outerShdw blurRad="38100" dist="19050" dir="2700000" algn="tl" rotWithShape="0">
                    <a:schemeClr val="dk1">
                      <a:alpha val="40000"/>
                    </a:schemeClr>
                  </a:outerShdw>
                </a:effectLst>
              </a:rPr>
              <a:t>5</a:t>
            </a:r>
            <a:r>
              <a:rPr lang="en-US" sz="1800" dirty="0" smtClean="0"/>
              <a:t> </a:t>
            </a:r>
            <a:r>
              <a:rPr lang="en-US" sz="1800" dirty="0"/>
              <a:t>: </a:t>
            </a:r>
            <a:r>
              <a:rPr lang="en-US" sz="1800" dirty="0" smtClean="0"/>
              <a:t>[Insert the element] </a:t>
            </a:r>
          </a:p>
          <a:p>
            <a:pPr marL="0" indent="0">
              <a:buNone/>
            </a:pPr>
            <a:r>
              <a:rPr lang="en-US" sz="1800" dirty="0"/>
              <a:t>	</a:t>
            </a:r>
            <a:r>
              <a:rPr lang="en-US" sz="1800" dirty="0" smtClean="0"/>
              <a:t>	set LA[K] </a:t>
            </a:r>
            <a:r>
              <a:rPr lang="en-US" sz="1800" dirty="0"/>
              <a:t>= </a:t>
            </a:r>
            <a:r>
              <a:rPr lang="en-US" sz="1800" dirty="0" smtClean="0"/>
              <a:t>ITEM</a:t>
            </a:r>
            <a:endParaRPr lang="en-US" sz="1800" dirty="0"/>
          </a:p>
          <a:p>
            <a:pPr marL="0" indent="0">
              <a:buNone/>
            </a:pPr>
            <a:r>
              <a:rPr lang="en-US" sz="1800" dirty="0">
                <a:ln w="0"/>
                <a:effectLst>
                  <a:outerShdw blurRad="38100" dist="19050" dir="2700000" algn="tl" rotWithShape="0">
                    <a:schemeClr val="dk1">
                      <a:alpha val="40000"/>
                    </a:schemeClr>
                  </a:outerShdw>
                </a:effectLst>
              </a:rPr>
              <a:t>Step </a:t>
            </a:r>
            <a:r>
              <a:rPr lang="en-US" sz="1800" dirty="0" smtClean="0">
                <a:ln w="0"/>
                <a:effectLst>
                  <a:outerShdw blurRad="38100" dist="19050" dir="2700000" algn="tl" rotWithShape="0">
                    <a:schemeClr val="dk1">
                      <a:alpha val="40000"/>
                    </a:schemeClr>
                  </a:outerShdw>
                </a:effectLst>
              </a:rPr>
              <a:t>6</a:t>
            </a:r>
            <a:r>
              <a:rPr lang="en-US" sz="1800" dirty="0" smtClean="0"/>
              <a:t> </a:t>
            </a:r>
            <a:r>
              <a:rPr lang="en-US" sz="1800" dirty="0"/>
              <a:t>: </a:t>
            </a:r>
            <a:r>
              <a:rPr lang="en-US" sz="1800" dirty="0" smtClean="0"/>
              <a:t>[Reset N] Set N </a:t>
            </a:r>
            <a:r>
              <a:rPr lang="en-US" sz="1800" dirty="0"/>
              <a:t>= </a:t>
            </a:r>
            <a:r>
              <a:rPr lang="en-US" sz="1800" dirty="0" smtClean="0"/>
              <a:t>N + 1</a:t>
            </a:r>
          </a:p>
          <a:p>
            <a:pPr marL="0" indent="0">
              <a:buNone/>
            </a:pPr>
            <a:r>
              <a:rPr lang="en-US" sz="1800" dirty="0">
                <a:ln w="0"/>
                <a:effectLst>
                  <a:outerShdw blurRad="38100" dist="19050" dir="2700000" algn="tl" rotWithShape="0">
                    <a:schemeClr val="dk1">
                      <a:alpha val="40000"/>
                    </a:schemeClr>
                  </a:outerShdw>
                </a:effectLst>
              </a:rPr>
              <a:t>Step </a:t>
            </a:r>
            <a:r>
              <a:rPr lang="en-US" sz="1800" dirty="0" smtClean="0">
                <a:ln w="0"/>
                <a:effectLst>
                  <a:outerShdw blurRad="38100" dist="19050" dir="2700000" algn="tl" rotWithShape="0">
                    <a:schemeClr val="dk1">
                      <a:alpha val="40000"/>
                    </a:schemeClr>
                  </a:outerShdw>
                </a:effectLst>
              </a:rPr>
              <a:t>7</a:t>
            </a:r>
            <a:r>
              <a:rPr lang="en-US" sz="1800" dirty="0" smtClean="0"/>
              <a:t> </a:t>
            </a:r>
            <a:r>
              <a:rPr lang="en-US" sz="1800" dirty="0"/>
              <a:t>: </a:t>
            </a:r>
            <a:r>
              <a:rPr lang="en-US" sz="1800" dirty="0" smtClean="0"/>
              <a:t>Exit</a:t>
            </a:r>
            <a:endParaRPr lang="en-US" sz="1800" dirty="0"/>
          </a:p>
        </p:txBody>
      </p:sp>
    </p:spTree>
    <p:extLst>
      <p:ext uri="{BB962C8B-B14F-4D97-AF65-F5344CB8AC3E}">
        <p14:creationId xmlns:p14="http://schemas.microsoft.com/office/powerpoint/2010/main" xmlns="" val="3838417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53143" y="2717074"/>
            <a:ext cx="10091057" cy="4140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INSERTING AN ELEMENT IN A LINEAR ARRAY</a:t>
            </a:r>
            <a:endParaRPr lang="en-US" dirty="0"/>
          </a:p>
        </p:txBody>
      </p:sp>
      <p:sp>
        <p:nvSpPr>
          <p:cNvPr id="3" name="Content Placeholder 2"/>
          <p:cNvSpPr>
            <a:spLocks noGrp="1"/>
          </p:cNvSpPr>
          <p:nvPr>
            <p:ph idx="1"/>
          </p:nvPr>
        </p:nvSpPr>
        <p:spPr>
          <a:xfrm>
            <a:off x="744584" y="1888887"/>
            <a:ext cx="9999618" cy="828187"/>
          </a:xfrm>
        </p:spPr>
        <p:txBody>
          <a:bodyPr>
            <a:normAutofit fontScale="77500" lnSpcReduction="20000"/>
          </a:bodyPr>
          <a:lstStyle/>
          <a:p>
            <a:r>
              <a:rPr lang="en-US" dirty="0"/>
              <a:t>Following C++ program ask to the user to enter array size, then ask to the user to enter array element, then ask to the user to enter element or number to be insert, then at last it will ask to the user to enter the position (index number) where he or she want to insert the desired element in the array, so this program insert the desired element and display the new array on the screen after inserting the element:</a:t>
            </a:r>
          </a:p>
        </p:txBody>
      </p:sp>
      <p:sp>
        <p:nvSpPr>
          <p:cNvPr id="7" name="Content Placeholder 2"/>
          <p:cNvSpPr txBox="1">
            <a:spLocks/>
          </p:cNvSpPr>
          <p:nvPr/>
        </p:nvSpPr>
        <p:spPr>
          <a:xfrm>
            <a:off x="744583" y="2913019"/>
            <a:ext cx="9908177" cy="3944981"/>
          </a:xfrm>
          <a:prstGeom prst="rect">
            <a:avLst/>
          </a:prstGeom>
        </p:spPr>
        <p:txBody>
          <a:bodyPr vert="horz" lIns="45720" tIns="45720" rIns="4572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latin typeface="Courier New" panose="02070309020205020404" pitchFamily="49" charset="0"/>
                <a:cs typeface="Courier New" panose="02070309020205020404" pitchFamily="49" charset="0"/>
              </a:rPr>
              <a:t>void </a:t>
            </a:r>
            <a:r>
              <a:rPr lang="en-US" dirty="0">
                <a:latin typeface="Courier New" panose="02070309020205020404" pitchFamily="49" charset="0"/>
                <a:cs typeface="Courier New" panose="02070309020205020404" pitchFamily="49" charset="0"/>
              </a:rPr>
              <a:t>main()</a:t>
            </a:r>
          </a:p>
          <a:p>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clrscr</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[50], size, insert,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pos</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&lt;&lt;"Enter Array Size :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cin</a:t>
            </a:r>
            <a:r>
              <a:rPr lang="en-US" dirty="0">
                <a:latin typeface="Courier New" panose="02070309020205020404" pitchFamily="49" charset="0"/>
                <a:cs typeface="Courier New" panose="02070309020205020404" pitchFamily="49" charset="0"/>
              </a:rPr>
              <a:t>&gt;&gt;size;</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&lt;&lt;"Enter array elements : ";</a:t>
            </a:r>
          </a:p>
          <a:p>
            <a:r>
              <a:rPr lang="en-US" dirty="0">
                <a:latin typeface="Courier New" panose="02070309020205020404" pitchFamily="49" charset="0"/>
                <a:cs typeface="Courier New" panose="02070309020205020404" pitchFamily="49" charset="0"/>
              </a:rPr>
              <a:t>	for(</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=0;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&lt;size;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cin</a:t>
            </a:r>
            <a:r>
              <a:rPr lang="en-US" dirty="0">
                <a:latin typeface="Courier New" panose="02070309020205020404" pitchFamily="49" charset="0"/>
                <a:cs typeface="Courier New" panose="02070309020205020404" pitchFamily="49" charset="0"/>
              </a:rPr>
              <a:t>&gt;&gt;</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3582249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3" y="2084832"/>
            <a:ext cx="9999617" cy="457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INSERTING AN ELEMENT IN A LINEAR ARRAY</a:t>
            </a:r>
            <a:endParaRPr lang="en-US" dirty="0"/>
          </a:p>
        </p:txBody>
      </p:sp>
      <p:sp>
        <p:nvSpPr>
          <p:cNvPr id="7" name="Content Placeholder 2"/>
          <p:cNvSpPr txBox="1">
            <a:spLocks/>
          </p:cNvSpPr>
          <p:nvPr/>
        </p:nvSpPr>
        <p:spPr>
          <a:xfrm>
            <a:off x="744583" y="2207623"/>
            <a:ext cx="9908177" cy="4362993"/>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&lt;&lt;"Enter element to be insert :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cin</a:t>
            </a:r>
            <a:r>
              <a:rPr lang="en-US" sz="2000" dirty="0">
                <a:latin typeface="Courier New" panose="02070309020205020404" pitchFamily="49" charset="0"/>
                <a:cs typeface="Courier New" panose="02070309020205020404" pitchFamily="49" charset="0"/>
              </a:rPr>
              <a:t>&gt;&gt;insert;</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&lt;&lt;"At which position (Enter index number) ?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cin</a:t>
            </a:r>
            <a:r>
              <a:rPr lang="en-US" sz="2000" dirty="0">
                <a:latin typeface="Courier New" panose="02070309020205020404" pitchFamily="49" charset="0"/>
                <a:cs typeface="Courier New" panose="02070309020205020404" pitchFamily="49" charset="0"/>
              </a:rPr>
              <a:t>&gt;&gt;</a:t>
            </a:r>
            <a:r>
              <a:rPr lang="en-US" sz="2000" dirty="0" err="1">
                <a:latin typeface="Courier New" panose="02070309020205020404" pitchFamily="49" charset="0"/>
                <a:cs typeface="Courier New" panose="02070309020205020404" pitchFamily="49" charset="0"/>
              </a:rPr>
              <a:t>pos</a:t>
            </a:r>
            <a:r>
              <a:rPr lang="en-US" sz="2000" dirty="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	// now create a space at the required position</a:t>
            </a:r>
          </a:p>
          <a:p>
            <a:r>
              <a:rPr lang="en-US" sz="2000" dirty="0" smtClean="0">
                <a:latin typeface="Courier New" panose="02070309020205020404" pitchFamily="49" charset="0"/>
                <a:cs typeface="Courier New" panose="02070309020205020404" pitchFamily="49" charset="0"/>
              </a:rPr>
              <a:t>	for(</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=size; </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&gt;</a:t>
            </a:r>
            <a:r>
              <a:rPr lang="en-US" sz="2000" dirty="0" err="1" smtClean="0">
                <a:latin typeface="Courier New" panose="02070309020205020404" pitchFamily="49" charset="0"/>
                <a:cs typeface="Courier New" panose="02070309020205020404" pitchFamily="49" charset="0"/>
              </a:rPr>
              <a:t>pos</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a:t>
            </a:r>
          </a:p>
          <a:p>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arr</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i</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arr</a:t>
            </a:r>
            <a:r>
              <a:rPr lang="en-US" sz="2000" dirty="0" smtClean="0">
                <a:latin typeface="Courier New" panose="02070309020205020404" pitchFamily="49" charset="0"/>
                <a:cs typeface="Courier New" panose="02070309020205020404" pitchFamily="49" charset="0"/>
              </a:rPr>
              <a:t>[i-1];</a:t>
            </a:r>
          </a:p>
          <a:p>
            <a:r>
              <a:rPr lang="en-US" sz="2000" dirty="0"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xmlns="" val="2679960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084832"/>
            <a:ext cx="9999616" cy="457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INSERTING AN ELEMENT IN A LINEAR ARRAY</a:t>
            </a:r>
            <a:endParaRPr lang="en-US" dirty="0"/>
          </a:p>
        </p:txBody>
      </p:sp>
      <p:sp>
        <p:nvSpPr>
          <p:cNvPr id="7" name="Content Placeholder 2"/>
          <p:cNvSpPr txBox="1">
            <a:spLocks/>
          </p:cNvSpPr>
          <p:nvPr/>
        </p:nvSpPr>
        <p:spPr>
          <a:xfrm>
            <a:off x="1024127" y="2084832"/>
            <a:ext cx="9628633" cy="457722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arr</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pos</a:t>
            </a:r>
            <a:r>
              <a:rPr lang="en-US" sz="2000" dirty="0">
                <a:latin typeface="Courier New" panose="02070309020205020404" pitchFamily="49" charset="0"/>
                <a:cs typeface="Courier New" panose="02070309020205020404" pitchFamily="49" charset="0"/>
              </a:rPr>
              <a:t>]=insert</a:t>
            </a:r>
            <a:r>
              <a:rPr lang="en-US" sz="2000" dirty="0" smtClean="0">
                <a:latin typeface="Courier New" panose="02070309020205020404" pitchFamily="49" charset="0"/>
                <a:cs typeface="Courier New" panose="02070309020205020404" pitchFamily="49" charset="0"/>
              </a:rPr>
              <a:t>;</a:t>
            </a:r>
            <a:r>
              <a:rPr lang="en-US" sz="2000" dirty="0">
                <a:latin typeface="Courier New" panose="02070309020205020404" pitchFamily="49" charset="0"/>
                <a:cs typeface="Courier New" panose="02070309020205020404" pitchFamily="49" charset="0"/>
              </a:rPr>
              <a:t>	</a:t>
            </a:r>
            <a:endParaRPr lang="en-US" sz="2000" dirty="0" smtClean="0">
              <a:latin typeface="Courier New" panose="02070309020205020404" pitchFamily="49" charset="0"/>
              <a:cs typeface="Courier New" panose="02070309020205020404" pitchFamily="49" charset="0"/>
            </a:endParaRPr>
          </a:p>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&lt;&lt;"Element inserted successfully..!!\n";</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&lt;&lt;"Now the new array is : \n";</a:t>
            </a:r>
          </a:p>
          <a:p>
            <a:pPr marL="0" indent="0">
              <a:buNone/>
            </a:pPr>
            <a:r>
              <a:rPr lang="en-US" sz="2000" dirty="0">
                <a:latin typeface="Courier New" panose="02070309020205020404" pitchFamily="49" charset="0"/>
                <a:cs typeface="Courier New" panose="02070309020205020404" pitchFamily="49" charset="0"/>
              </a:rPr>
              <a:t>	for(</a:t>
            </a:r>
            <a:r>
              <a:rPr lang="en-US" sz="2000" dirty="0" err="1">
                <a:latin typeface="Courier New" panose="02070309020205020404" pitchFamily="49" charset="0"/>
                <a:cs typeface="Courier New" panose="02070309020205020404" pitchFamily="49" charset="0"/>
              </a:rPr>
              <a:t>i</a:t>
            </a:r>
            <a:r>
              <a:rPr lang="en-US" sz="2000" dirty="0">
                <a:latin typeface="Courier New" panose="02070309020205020404" pitchFamily="49" charset="0"/>
                <a:cs typeface="Courier New" panose="02070309020205020404" pitchFamily="49" charset="0"/>
              </a:rPr>
              <a:t>=0; </a:t>
            </a:r>
            <a:r>
              <a:rPr lang="en-US" sz="2000" dirty="0" err="1">
                <a:latin typeface="Courier New" panose="02070309020205020404" pitchFamily="49" charset="0"/>
                <a:cs typeface="Courier New" panose="02070309020205020404" pitchFamily="49" charset="0"/>
              </a:rPr>
              <a:t>i</a:t>
            </a:r>
            <a:r>
              <a:rPr lang="en-US" sz="2000" dirty="0">
                <a:latin typeface="Courier New" panose="02070309020205020404" pitchFamily="49" charset="0"/>
                <a:cs typeface="Courier New" panose="02070309020205020404" pitchFamily="49" charset="0"/>
              </a:rPr>
              <a:t>&lt;size+1; </a:t>
            </a:r>
            <a:r>
              <a:rPr lang="en-US" sz="2000" dirty="0" err="1">
                <a:latin typeface="Courier New" panose="02070309020205020404" pitchFamily="49" charset="0"/>
                <a:cs typeface="Courier New" panose="02070309020205020404" pitchFamily="49" charset="0"/>
              </a:rPr>
              <a:t>i</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cout</a:t>
            </a:r>
            <a:r>
              <a:rPr lang="en-US" sz="2000" dirty="0">
                <a:latin typeface="Courier New" panose="02070309020205020404" pitchFamily="49" charset="0"/>
                <a:cs typeface="Courier New" panose="02070309020205020404" pitchFamily="49" charset="0"/>
              </a:rPr>
              <a:t>&lt;&lt;</a:t>
            </a:r>
            <a:r>
              <a:rPr lang="en-US" sz="2000" dirty="0" err="1">
                <a:latin typeface="Courier New" panose="02070309020205020404" pitchFamily="49" charset="0"/>
                <a:cs typeface="Courier New" panose="02070309020205020404" pitchFamily="49" charset="0"/>
              </a:rPr>
              <a:t>arr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i</a:t>
            </a:r>
            <a:r>
              <a:rPr lang="en-US" sz="2000" dirty="0">
                <a:latin typeface="Courier New" panose="02070309020205020404" pitchFamily="49" charset="0"/>
                <a:cs typeface="Courier New" panose="02070309020205020404" pitchFamily="49" charset="0"/>
              </a:rPr>
              <a:t>]&lt;&lt;" ";</a:t>
            </a:r>
          </a:p>
          <a:p>
            <a:pPr marL="0" indent="0">
              <a:buNone/>
            </a:pP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getch</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xmlns="" val="4289694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084832"/>
            <a:ext cx="9999616" cy="4577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INSERTING AN ELEMENT IN A LINEAR ARRAY</a:t>
            </a:r>
            <a:endParaRPr lang="en-US" dirty="0"/>
          </a:p>
        </p:txBody>
      </p:sp>
      <p:sp>
        <p:nvSpPr>
          <p:cNvPr id="7" name="Content Placeholder 2"/>
          <p:cNvSpPr txBox="1">
            <a:spLocks/>
          </p:cNvSpPr>
          <p:nvPr/>
        </p:nvSpPr>
        <p:spPr>
          <a:xfrm>
            <a:off x="1024127" y="2084832"/>
            <a:ext cx="9628633" cy="457722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2000" dirty="0">
                <a:latin typeface="Courier New" panose="02070309020205020404" pitchFamily="49" charset="0"/>
                <a:cs typeface="Courier New" panose="02070309020205020404" pitchFamily="49" charset="0"/>
              </a:rPr>
              <a:t>	</a:t>
            </a:r>
          </a:p>
        </p:txBody>
      </p:sp>
      <p:pic>
        <p:nvPicPr>
          <p:cNvPr id="2050" name="Picture 2" descr="C++ program insert element in array"/>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10717"/>
          <a:stretch/>
        </p:blipFill>
        <p:spPr bwMode="auto">
          <a:xfrm>
            <a:off x="2190704" y="2252609"/>
            <a:ext cx="7107375" cy="42416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2726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56709" y="3082833"/>
            <a:ext cx="5515792" cy="3775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DELETING AN ELEMENT FROM AN LINEAR ARRAY</a:t>
            </a:r>
            <a:endParaRPr lang="en-US" dirty="0"/>
          </a:p>
        </p:txBody>
      </p:sp>
      <p:sp>
        <p:nvSpPr>
          <p:cNvPr id="3" name="Content Placeholder 2"/>
          <p:cNvSpPr>
            <a:spLocks noGrp="1"/>
          </p:cNvSpPr>
          <p:nvPr>
            <p:ph idx="1"/>
          </p:nvPr>
        </p:nvSpPr>
        <p:spPr>
          <a:xfrm>
            <a:off x="744584" y="1888887"/>
            <a:ext cx="9999618" cy="1037192"/>
          </a:xfrm>
        </p:spPr>
        <p:txBody>
          <a:bodyPr>
            <a:normAutofit/>
          </a:bodyPr>
          <a:lstStyle/>
          <a:p>
            <a:r>
              <a:rPr lang="en-US" dirty="0"/>
              <a:t>DELETE (LA, N, K, </a:t>
            </a:r>
            <a:r>
              <a:rPr lang="en-US" dirty="0" smtClean="0"/>
              <a:t>ITEM) : Here </a:t>
            </a:r>
            <a:r>
              <a:rPr lang="en-US" dirty="0"/>
              <a:t>LA is a linear array with N elements and K is a </a:t>
            </a:r>
            <a:r>
              <a:rPr lang="en-US" dirty="0" smtClean="0"/>
              <a:t>positive integer, such that K &lt;= N. This </a:t>
            </a:r>
            <a:r>
              <a:rPr lang="en-US" dirty="0"/>
              <a:t>algorithm deletes </a:t>
            </a:r>
            <a:r>
              <a:rPr lang="en-US" dirty="0" smtClean="0"/>
              <a:t>K</a:t>
            </a:r>
            <a:r>
              <a:rPr lang="en-US" baseline="30000" dirty="0" smtClean="0"/>
              <a:t>th</a:t>
            </a:r>
            <a:r>
              <a:rPr lang="en-US" dirty="0" smtClean="0"/>
              <a:t> </a:t>
            </a:r>
            <a:r>
              <a:rPr lang="en-US" dirty="0"/>
              <a:t>element from LA and assigns it to </a:t>
            </a:r>
            <a:r>
              <a:rPr lang="en-US" dirty="0" smtClean="0"/>
              <a:t>variable ITEM. </a:t>
            </a:r>
            <a:endParaRPr lang="en-US" dirty="0"/>
          </a:p>
        </p:txBody>
      </p:sp>
      <p:sp>
        <p:nvSpPr>
          <p:cNvPr id="5" name="Content Placeholder 2"/>
          <p:cNvSpPr txBox="1">
            <a:spLocks/>
          </p:cNvSpPr>
          <p:nvPr/>
        </p:nvSpPr>
        <p:spPr>
          <a:xfrm>
            <a:off x="3408752" y="3357155"/>
            <a:ext cx="4950823" cy="334409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dirty="0" smtClean="0">
                <a:ln w="0"/>
                <a:effectLst>
                  <a:outerShdw blurRad="38100" dist="19050" dir="2700000" algn="tl" rotWithShape="0">
                    <a:schemeClr val="dk1">
                      <a:alpha val="40000"/>
                    </a:schemeClr>
                  </a:outerShdw>
                </a:effectLst>
              </a:rPr>
              <a:t>Step 1</a:t>
            </a:r>
            <a:r>
              <a:rPr lang="en-US" dirty="0" smtClean="0"/>
              <a:t> : Set ITEM = LA[K]</a:t>
            </a:r>
          </a:p>
          <a:p>
            <a:pPr marL="0" indent="0">
              <a:buNone/>
            </a:pPr>
            <a:r>
              <a:rPr lang="en-US" dirty="0">
                <a:ln w="0"/>
                <a:effectLst>
                  <a:outerShdw blurRad="38100" dist="19050" dir="2700000" algn="tl" rotWithShape="0">
                    <a:schemeClr val="dk1">
                      <a:alpha val="40000"/>
                    </a:schemeClr>
                  </a:outerShdw>
                </a:effectLst>
              </a:rPr>
              <a:t>Step 2</a:t>
            </a:r>
            <a:r>
              <a:rPr lang="en-US" dirty="0" smtClean="0"/>
              <a:t> : Repeat FOR J=K to (N – 1)</a:t>
            </a:r>
          </a:p>
          <a:p>
            <a:pPr marL="0" indent="0">
              <a:buNone/>
            </a:pPr>
            <a:r>
              <a:rPr lang="en-US" dirty="0" smtClean="0"/>
              <a:t>	[</a:t>
            </a:r>
            <a:r>
              <a:rPr lang="en-US" dirty="0"/>
              <a:t>Move </a:t>
            </a:r>
            <a:r>
              <a:rPr lang="en-US" dirty="0" smtClean="0"/>
              <a:t>(J+1)</a:t>
            </a:r>
            <a:r>
              <a:rPr lang="en-US" baseline="30000" dirty="0" err="1" smtClean="0"/>
              <a:t>th</a:t>
            </a:r>
            <a:r>
              <a:rPr lang="en-US" dirty="0" smtClean="0"/>
              <a:t> </a:t>
            </a:r>
            <a:r>
              <a:rPr lang="en-US" dirty="0"/>
              <a:t>element </a:t>
            </a:r>
            <a:r>
              <a:rPr lang="en-US" dirty="0" smtClean="0"/>
              <a:t>backward]</a:t>
            </a:r>
          </a:p>
          <a:p>
            <a:pPr marL="0" indent="0">
              <a:buNone/>
            </a:pPr>
            <a:r>
              <a:rPr lang="en-US" dirty="0"/>
              <a:t>	</a:t>
            </a:r>
            <a:r>
              <a:rPr lang="en-US" dirty="0" smtClean="0"/>
              <a:t>Set LA[J] </a:t>
            </a:r>
            <a:r>
              <a:rPr lang="en-US" dirty="0"/>
              <a:t>= </a:t>
            </a:r>
            <a:r>
              <a:rPr lang="en-US" dirty="0" smtClean="0"/>
              <a:t>LA[J+1]</a:t>
            </a:r>
          </a:p>
          <a:p>
            <a:pPr marL="0" indent="0">
              <a:buNone/>
            </a:pPr>
            <a:r>
              <a:rPr lang="en-US" dirty="0"/>
              <a:t>	</a:t>
            </a:r>
            <a:r>
              <a:rPr lang="en-US" dirty="0" smtClean="0"/>
              <a:t>[End of FOR loop]</a:t>
            </a:r>
          </a:p>
          <a:p>
            <a:pPr marL="0" indent="0">
              <a:buNone/>
            </a:pPr>
            <a:r>
              <a:rPr lang="en-US" dirty="0" smtClean="0">
                <a:ln w="0"/>
                <a:effectLst>
                  <a:outerShdw blurRad="38100" dist="19050" dir="2700000" algn="tl" rotWithShape="0">
                    <a:schemeClr val="dk1">
                      <a:alpha val="40000"/>
                    </a:schemeClr>
                  </a:outerShdw>
                </a:effectLst>
              </a:rPr>
              <a:t>Step </a:t>
            </a:r>
            <a:r>
              <a:rPr lang="en-US" dirty="0">
                <a:ln w="0"/>
                <a:effectLst>
                  <a:outerShdw blurRad="38100" dist="19050" dir="2700000" algn="tl" rotWithShape="0">
                    <a:schemeClr val="dk1">
                      <a:alpha val="40000"/>
                    </a:schemeClr>
                  </a:outerShdw>
                </a:effectLst>
              </a:rPr>
              <a:t>3</a:t>
            </a:r>
            <a:r>
              <a:rPr lang="en-US" dirty="0" smtClean="0"/>
              <a:t> </a:t>
            </a:r>
            <a:r>
              <a:rPr lang="en-US" dirty="0"/>
              <a:t>: </a:t>
            </a:r>
            <a:r>
              <a:rPr lang="en-US" dirty="0" smtClean="0"/>
              <a:t>[Reset N] Set N </a:t>
            </a:r>
            <a:r>
              <a:rPr lang="en-US" dirty="0"/>
              <a:t>= </a:t>
            </a:r>
            <a:r>
              <a:rPr lang="en-US" dirty="0" smtClean="0"/>
              <a:t>N - 1</a:t>
            </a:r>
          </a:p>
          <a:p>
            <a:pPr marL="0" indent="0">
              <a:buNone/>
            </a:pPr>
            <a:r>
              <a:rPr lang="en-US" dirty="0">
                <a:ln w="0"/>
                <a:effectLst>
                  <a:outerShdw blurRad="38100" dist="19050" dir="2700000" algn="tl" rotWithShape="0">
                    <a:schemeClr val="dk1">
                      <a:alpha val="40000"/>
                    </a:schemeClr>
                  </a:outerShdw>
                </a:effectLst>
              </a:rPr>
              <a:t>Step 4</a:t>
            </a:r>
            <a:r>
              <a:rPr lang="en-US" dirty="0" smtClean="0"/>
              <a:t> </a:t>
            </a:r>
            <a:r>
              <a:rPr lang="en-US" dirty="0"/>
              <a:t>: </a:t>
            </a:r>
            <a:r>
              <a:rPr lang="en-US" dirty="0" smtClean="0"/>
              <a:t>Exit</a:t>
            </a:r>
            <a:endParaRPr lang="en-US" dirty="0"/>
          </a:p>
        </p:txBody>
      </p:sp>
    </p:spTree>
    <p:extLst>
      <p:ext uri="{BB962C8B-B14F-4D97-AF65-F5344CB8AC3E}">
        <p14:creationId xmlns:p14="http://schemas.microsoft.com/office/powerpoint/2010/main" xmlns="" val="521065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926079"/>
            <a:ext cx="9999615" cy="39319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DELETING AN ELEMENT FROM AN LINEAR ARRAY</a:t>
            </a:r>
            <a:endParaRPr lang="en-US" dirty="0"/>
          </a:p>
        </p:txBody>
      </p:sp>
      <p:sp>
        <p:nvSpPr>
          <p:cNvPr id="3" name="Content Placeholder 2"/>
          <p:cNvSpPr>
            <a:spLocks noGrp="1"/>
          </p:cNvSpPr>
          <p:nvPr>
            <p:ph idx="1"/>
          </p:nvPr>
        </p:nvSpPr>
        <p:spPr>
          <a:xfrm>
            <a:off x="744584" y="1888887"/>
            <a:ext cx="9999618" cy="1037192"/>
          </a:xfrm>
        </p:spPr>
        <p:txBody>
          <a:bodyPr>
            <a:normAutofit/>
          </a:bodyPr>
          <a:lstStyle/>
          <a:p>
            <a:r>
              <a:rPr lang="en-US" dirty="0"/>
              <a:t>Following C++ program ask to the user to enter array size, then enter array elements then it will ask to enter element to be delete, to delete the desired element from the array, then display the new array on the screen:</a:t>
            </a:r>
          </a:p>
        </p:txBody>
      </p:sp>
      <p:sp>
        <p:nvSpPr>
          <p:cNvPr id="5" name="Content Placeholder 2"/>
          <p:cNvSpPr txBox="1">
            <a:spLocks/>
          </p:cNvSpPr>
          <p:nvPr/>
        </p:nvSpPr>
        <p:spPr>
          <a:xfrm>
            <a:off x="1024128" y="3030583"/>
            <a:ext cx="9720071" cy="3735977"/>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void main()</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clrscr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int</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[50], size,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del, count=0;</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&lt;&lt;"Enter array size :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cin</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&gt;&gt;size;</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&lt;&lt;"Enter array elements : </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for(</a:t>
            </a:r>
            <a:r>
              <a:rPr lang="en-US" sz="1200" dirty="0" err="1"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=0</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&lt;size;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cin</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&gt;&gt;</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endPar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1519060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084833"/>
            <a:ext cx="9999615" cy="4773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DELETING AN ELEMENT FROM AN LINEAR ARRAY</a:t>
            </a:r>
            <a:endParaRPr lang="en-US" dirty="0"/>
          </a:p>
        </p:txBody>
      </p:sp>
      <p:sp>
        <p:nvSpPr>
          <p:cNvPr id="5" name="Content Placeholder 2"/>
          <p:cNvSpPr txBox="1">
            <a:spLocks/>
          </p:cNvSpPr>
          <p:nvPr/>
        </p:nvSpPr>
        <p:spPr>
          <a:xfrm>
            <a:off x="1024128" y="2084833"/>
            <a:ext cx="9720071" cy="468172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&lt;&lt;"Enter element to be delete :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cin</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&gt;&gt;del</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for(</a:t>
            </a:r>
            <a:r>
              <a:rPr lang="en-US" sz="1200" dirty="0" err="1"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=0</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&lt;size;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if(</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]==del)</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for(</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int</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j=</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j&lt;(size-1);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j++</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[j]=</a:t>
            </a:r>
            <a:r>
              <a:rPr lang="en-US" sz="1200"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[j+1];</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count++;</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break;</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sz="1200" dirty="0" smtClean="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endParaRPr lang="en-US" sz="1200"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511541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189337"/>
            <a:ext cx="9999615" cy="4668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DELETING AN ELEMENT FROM AN LINEAR ARRAY</a:t>
            </a:r>
            <a:endParaRPr lang="en-US" dirty="0"/>
          </a:p>
        </p:txBody>
      </p:sp>
      <p:sp>
        <p:nvSpPr>
          <p:cNvPr id="5" name="Content Placeholder 2"/>
          <p:cNvSpPr txBox="1">
            <a:spLocks/>
          </p:cNvSpPr>
          <p:nvPr/>
        </p:nvSpPr>
        <p:spPr>
          <a:xfrm>
            <a:off x="1024128" y="3030583"/>
            <a:ext cx="9720071" cy="3735977"/>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dirty="0"/>
          </a:p>
        </p:txBody>
      </p:sp>
      <p:sp>
        <p:nvSpPr>
          <p:cNvPr id="4" name="Content Placeholder 3"/>
          <p:cNvSpPr>
            <a:spLocks noGrp="1"/>
          </p:cNvSpPr>
          <p:nvPr>
            <p:ph idx="1"/>
          </p:nvPr>
        </p:nvSpPr>
        <p:spPr>
          <a:xfrm>
            <a:off x="1024129" y="2189336"/>
            <a:ext cx="9609038" cy="4577224"/>
          </a:xfrm>
        </p:spPr>
        <p:txBody>
          <a:bodyPr>
            <a:normAutofit fontScale="55000" lnSpcReduction="20000"/>
          </a:bodyPr>
          <a:lstStyle/>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if(count==0)</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&lt;&lt;"Element not found..!!";</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else</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&lt;&lt;"Element deleted successfully..!!\n";</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&lt;&lt;"Now the new array is :\n";</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for(</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=0;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&lt;(size-1);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cout</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arr</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i</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]&lt;&lt;"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	</a:t>
            </a:r>
            <a:r>
              <a:rPr lang="en-US" dirty="0" err="1">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getch</a:t>
            </a: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p>
          <a:p>
            <a:pPr marL="0" indent="0">
              <a:buNone/>
            </a:pPr>
            <a:r>
              <a:rPr lang="en-US" dirty="0">
                <a:ln w="0"/>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3981696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189337"/>
            <a:ext cx="9999615" cy="4668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ALGORITHM – DELETING AN ELEMENT FROM AN LINEAR ARRAY</a:t>
            </a:r>
            <a:endParaRPr lang="en-US" dirty="0"/>
          </a:p>
        </p:txBody>
      </p:sp>
      <p:sp>
        <p:nvSpPr>
          <p:cNvPr id="5" name="Content Placeholder 2"/>
          <p:cNvSpPr txBox="1">
            <a:spLocks/>
          </p:cNvSpPr>
          <p:nvPr/>
        </p:nvSpPr>
        <p:spPr>
          <a:xfrm>
            <a:off x="1024128" y="3030583"/>
            <a:ext cx="9720071" cy="3735977"/>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dirty="0"/>
          </a:p>
        </p:txBody>
      </p:sp>
      <p:pic>
        <p:nvPicPr>
          <p:cNvPr id="3" name="Content Placeholder 2"/>
          <p:cNvPicPr>
            <a:picLocks noGrp="1" noChangeAspect="1"/>
          </p:cNvPicPr>
          <p:nvPr>
            <p:ph idx="1"/>
          </p:nvPr>
        </p:nvPicPr>
        <p:blipFill rotWithShape="1">
          <a:blip r:embed="rId2"/>
          <a:srcRect b="10069"/>
          <a:stretch/>
        </p:blipFill>
        <p:spPr>
          <a:xfrm>
            <a:off x="2040987" y="2334136"/>
            <a:ext cx="7686351" cy="4379066"/>
          </a:xfrm>
          <a:prstGeom prst="rect">
            <a:avLst/>
          </a:prstGeom>
        </p:spPr>
      </p:pic>
    </p:spTree>
    <p:extLst>
      <p:ext uri="{BB962C8B-B14F-4D97-AF65-F5344CB8AC3E}">
        <p14:creationId xmlns:p14="http://schemas.microsoft.com/office/powerpoint/2010/main" xmlns="" val="196757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Data Structure</a:t>
            </a:r>
            <a:endParaRPr lang="en-US" dirty="0"/>
          </a:p>
        </p:txBody>
      </p:sp>
      <p:sp>
        <p:nvSpPr>
          <p:cNvPr id="3" name="Content Placeholder 2"/>
          <p:cNvSpPr>
            <a:spLocks noGrp="1"/>
          </p:cNvSpPr>
          <p:nvPr>
            <p:ph idx="1"/>
          </p:nvPr>
        </p:nvSpPr>
        <p:spPr/>
        <p:txBody>
          <a:bodyPr>
            <a:normAutofit/>
          </a:bodyPr>
          <a:lstStyle/>
          <a:p>
            <a:pPr lvl="0" fontAlgn="base"/>
            <a:r>
              <a:rPr lang="en-US" b="1" dirty="0"/>
              <a:t>Data </a:t>
            </a:r>
            <a:r>
              <a:rPr lang="en-US" b="1" dirty="0" smtClean="0"/>
              <a:t>: Data </a:t>
            </a:r>
            <a:r>
              <a:rPr lang="en-US" b="1" dirty="0"/>
              <a:t>are simply values or set of values.</a:t>
            </a:r>
            <a:endParaRPr lang="en-US" dirty="0"/>
          </a:p>
          <a:p>
            <a:pPr lvl="0" fontAlgn="base"/>
            <a:r>
              <a:rPr lang="en-US" b="1" dirty="0"/>
              <a:t>Group items </a:t>
            </a:r>
            <a:r>
              <a:rPr lang="en-US" b="1" dirty="0" smtClean="0"/>
              <a:t>: Data </a:t>
            </a:r>
            <a:r>
              <a:rPr lang="en-US" b="1" dirty="0"/>
              <a:t>items which are divided into </a:t>
            </a:r>
            <a:r>
              <a:rPr lang="en-US" b="1" dirty="0" err="1"/>
              <a:t>subitems</a:t>
            </a:r>
            <a:r>
              <a:rPr lang="en-US" b="1" dirty="0"/>
              <a:t> are called as group items. e.g. Date may be divided into three </a:t>
            </a:r>
            <a:r>
              <a:rPr lang="en-US" b="1" dirty="0" err="1"/>
              <a:t>subitems</a:t>
            </a:r>
            <a:r>
              <a:rPr lang="en-US" b="1" dirty="0"/>
              <a:t> - day, month and year. So Date becomes group item.</a:t>
            </a:r>
            <a:endParaRPr lang="en-US" dirty="0"/>
          </a:p>
          <a:p>
            <a:pPr lvl="0" fontAlgn="base"/>
            <a:r>
              <a:rPr lang="en-US" b="1" dirty="0"/>
              <a:t>Elementary items </a:t>
            </a:r>
            <a:r>
              <a:rPr lang="en-US" b="1" dirty="0" smtClean="0"/>
              <a:t>: Data </a:t>
            </a:r>
            <a:r>
              <a:rPr lang="en-US" b="1" dirty="0"/>
              <a:t>items which are not divided into </a:t>
            </a:r>
            <a:r>
              <a:rPr lang="en-US" b="1" dirty="0" err="1"/>
              <a:t>subitems</a:t>
            </a:r>
            <a:r>
              <a:rPr lang="en-US" b="1" dirty="0"/>
              <a:t> are called as elementary items. e.g. </a:t>
            </a:r>
            <a:r>
              <a:rPr lang="en-US" b="1" dirty="0" err="1"/>
              <a:t>pincode</a:t>
            </a:r>
            <a:r>
              <a:rPr lang="en-US" b="1" dirty="0"/>
              <a:t> number cannot be divided into </a:t>
            </a:r>
            <a:r>
              <a:rPr lang="en-US" b="1" dirty="0" err="1"/>
              <a:t>subitems</a:t>
            </a:r>
            <a:r>
              <a:rPr lang="en-US" b="1" dirty="0"/>
              <a:t>. So it is elementary item</a:t>
            </a:r>
            <a:r>
              <a:rPr lang="en-US" b="1" dirty="0" smtClean="0"/>
              <a:t>.</a:t>
            </a:r>
            <a:endParaRPr lang="en-US" dirty="0"/>
          </a:p>
        </p:txBody>
      </p:sp>
    </p:spTree>
    <p:extLst>
      <p:ext uri="{BB962C8B-B14F-4D97-AF65-F5344CB8AC3E}">
        <p14:creationId xmlns:p14="http://schemas.microsoft.com/office/powerpoint/2010/main" xmlns="" val="176345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573383"/>
            <a:ext cx="10711541" cy="42846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BUBBLE SORT</a:t>
            </a:r>
            <a:endParaRPr lang="en-US" dirty="0"/>
          </a:p>
        </p:txBody>
      </p:sp>
      <p:sp>
        <p:nvSpPr>
          <p:cNvPr id="3" name="Content Placeholder 2"/>
          <p:cNvSpPr>
            <a:spLocks noGrp="1"/>
          </p:cNvSpPr>
          <p:nvPr>
            <p:ph idx="1"/>
          </p:nvPr>
        </p:nvSpPr>
        <p:spPr>
          <a:xfrm>
            <a:off x="744584" y="1888887"/>
            <a:ext cx="9999618" cy="1037192"/>
          </a:xfrm>
        </p:spPr>
        <p:txBody>
          <a:bodyPr>
            <a:normAutofit/>
          </a:bodyPr>
          <a:lstStyle/>
          <a:p>
            <a:r>
              <a:rPr lang="en-US" dirty="0"/>
              <a:t>Bubble Sort (DATA, N</a:t>
            </a:r>
            <a:r>
              <a:rPr lang="en-US" dirty="0" smtClean="0"/>
              <a:t>) : Here </a:t>
            </a:r>
            <a:r>
              <a:rPr lang="en-US" dirty="0"/>
              <a:t>DATA is a linear array with N elements. This algorithm sorts elements of DATA in ascending order. </a:t>
            </a:r>
          </a:p>
        </p:txBody>
      </p:sp>
      <p:sp>
        <p:nvSpPr>
          <p:cNvPr id="5" name="Content Placeholder 2"/>
          <p:cNvSpPr txBox="1">
            <a:spLocks/>
          </p:cNvSpPr>
          <p:nvPr/>
        </p:nvSpPr>
        <p:spPr>
          <a:xfrm>
            <a:off x="1024128" y="2756263"/>
            <a:ext cx="9922546" cy="410173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smtClean="0">
                <a:ln w="0"/>
                <a:effectLst>
                  <a:outerShdw blurRad="38100" dist="19050" dir="2700000" algn="tl" rotWithShape="0">
                    <a:schemeClr val="dk1">
                      <a:alpha val="40000"/>
                    </a:schemeClr>
                  </a:outerShdw>
                </a:effectLst>
              </a:rPr>
              <a:t>Step 1</a:t>
            </a:r>
            <a:r>
              <a:rPr lang="en-US" sz="2000" dirty="0" smtClean="0"/>
              <a:t> : Repeat Steps 2 and 3, FOR K = 1 to (N – 1)</a:t>
            </a:r>
          </a:p>
          <a:p>
            <a:pPr marL="0" indent="0">
              <a:buNone/>
            </a:pPr>
            <a:r>
              <a:rPr lang="en-US" sz="2000" dirty="0">
                <a:ln w="0"/>
                <a:effectLst>
                  <a:outerShdw blurRad="38100" dist="19050" dir="2700000" algn="tl" rotWithShape="0">
                    <a:schemeClr val="dk1">
                      <a:alpha val="40000"/>
                    </a:schemeClr>
                  </a:outerShdw>
                </a:effectLst>
              </a:rPr>
              <a:t>Step 2</a:t>
            </a:r>
            <a:r>
              <a:rPr lang="en-US" sz="2000" dirty="0" smtClean="0"/>
              <a:t> : Set </a:t>
            </a:r>
            <a:r>
              <a:rPr lang="en-US" sz="2000" dirty="0" err="1" smtClean="0"/>
              <a:t>Ptr</a:t>
            </a:r>
            <a:r>
              <a:rPr lang="en-US" sz="2000" dirty="0" smtClean="0"/>
              <a:t> = 1</a:t>
            </a:r>
          </a:p>
          <a:p>
            <a:pPr marL="0" indent="0">
              <a:buNone/>
            </a:pPr>
            <a:r>
              <a:rPr lang="en-US" sz="2000" dirty="0">
                <a:ln w="0"/>
                <a:effectLst>
                  <a:outerShdw blurRad="38100" dist="19050" dir="2700000" algn="tl" rotWithShape="0">
                    <a:schemeClr val="dk1">
                      <a:alpha val="40000"/>
                    </a:schemeClr>
                  </a:outerShdw>
                </a:effectLst>
              </a:rPr>
              <a:t>Step </a:t>
            </a:r>
            <a:r>
              <a:rPr lang="en-US" sz="2000" dirty="0" smtClean="0">
                <a:ln w="0"/>
                <a:effectLst>
                  <a:outerShdw blurRad="38100" dist="19050" dir="2700000" algn="tl" rotWithShape="0">
                    <a:schemeClr val="dk1">
                      <a:alpha val="40000"/>
                    </a:schemeClr>
                  </a:outerShdw>
                </a:effectLst>
              </a:rPr>
              <a:t>3</a:t>
            </a:r>
            <a:r>
              <a:rPr lang="en-US" sz="2000" dirty="0" smtClean="0"/>
              <a:t> : </a:t>
            </a:r>
            <a:r>
              <a:rPr lang="en-US" sz="2000" dirty="0"/>
              <a:t>Repeat </a:t>
            </a:r>
            <a:r>
              <a:rPr lang="en-US" sz="2000" dirty="0" smtClean="0"/>
              <a:t>WHILE </a:t>
            </a:r>
            <a:r>
              <a:rPr lang="en-US" sz="2000" dirty="0" err="1" smtClean="0"/>
              <a:t>Ptr</a:t>
            </a:r>
            <a:r>
              <a:rPr lang="en-US" sz="2000" dirty="0" smtClean="0"/>
              <a:t> &lt;= (N – K)</a:t>
            </a:r>
          </a:p>
          <a:p>
            <a:pPr marL="0" indent="0">
              <a:buNone/>
            </a:pPr>
            <a:r>
              <a:rPr lang="en-US" sz="2000" dirty="0"/>
              <a:t>	</a:t>
            </a:r>
            <a:r>
              <a:rPr lang="en-US" sz="2000" dirty="0" smtClean="0"/>
              <a:t>(</a:t>
            </a:r>
            <a:r>
              <a:rPr lang="en-US" sz="2000" dirty="0"/>
              <a:t>a) If DATA [</a:t>
            </a:r>
            <a:r>
              <a:rPr lang="en-US" sz="2000" dirty="0" err="1"/>
              <a:t>Ptr</a:t>
            </a:r>
            <a:r>
              <a:rPr lang="en-US" sz="2000" dirty="0"/>
              <a:t>] &gt; DATA [</a:t>
            </a:r>
            <a:r>
              <a:rPr lang="en-US" sz="2000" dirty="0" err="1"/>
              <a:t>Ptr</a:t>
            </a:r>
            <a:r>
              <a:rPr lang="en-US" sz="2000" dirty="0"/>
              <a:t> + 1], </a:t>
            </a:r>
            <a:r>
              <a:rPr lang="en-US" sz="2000" dirty="0" smtClean="0"/>
              <a:t>then interchange, DATA </a:t>
            </a:r>
            <a:r>
              <a:rPr lang="en-US" sz="2000" dirty="0"/>
              <a:t>[</a:t>
            </a:r>
            <a:r>
              <a:rPr lang="en-US" sz="2000" dirty="0" err="1"/>
              <a:t>Ptr</a:t>
            </a:r>
            <a:r>
              <a:rPr lang="en-US" sz="2000" dirty="0"/>
              <a:t>] and DATA [</a:t>
            </a:r>
            <a:r>
              <a:rPr lang="en-US" sz="2000" dirty="0" err="1"/>
              <a:t>Ptr</a:t>
            </a:r>
            <a:r>
              <a:rPr lang="en-US" sz="2000" dirty="0"/>
              <a:t> + 1] </a:t>
            </a:r>
            <a:endParaRPr lang="en-US" sz="2000" dirty="0" smtClean="0"/>
          </a:p>
          <a:p>
            <a:pPr marL="0" indent="0">
              <a:buNone/>
            </a:pPr>
            <a:r>
              <a:rPr lang="en-US" sz="2000" dirty="0"/>
              <a:t>	</a:t>
            </a:r>
            <a:r>
              <a:rPr lang="en-US" sz="2000" dirty="0" smtClean="0"/>
              <a:t>	[</a:t>
            </a:r>
            <a:r>
              <a:rPr lang="en-US" sz="2000" dirty="0"/>
              <a:t>End of If structure] </a:t>
            </a:r>
            <a:endParaRPr lang="en-US" sz="2000" dirty="0" smtClean="0"/>
          </a:p>
          <a:p>
            <a:pPr marL="0" indent="0">
              <a:buNone/>
            </a:pPr>
            <a:r>
              <a:rPr lang="en-US" sz="2000" dirty="0"/>
              <a:t>	</a:t>
            </a:r>
            <a:r>
              <a:rPr lang="en-US" sz="2000" dirty="0" smtClean="0"/>
              <a:t>(</a:t>
            </a:r>
            <a:r>
              <a:rPr lang="en-US" sz="2000" dirty="0"/>
              <a:t>b) </a:t>
            </a:r>
            <a:r>
              <a:rPr lang="en-US" sz="2000" dirty="0" smtClean="0"/>
              <a:t>[Increment </a:t>
            </a:r>
            <a:r>
              <a:rPr lang="en-US" sz="2000" dirty="0"/>
              <a:t>pointer] Set </a:t>
            </a:r>
            <a:r>
              <a:rPr lang="en-US" sz="2000" dirty="0" err="1"/>
              <a:t>ptr</a:t>
            </a:r>
            <a:r>
              <a:rPr lang="en-US" sz="2000" dirty="0"/>
              <a:t> = ptr+1 </a:t>
            </a:r>
            <a:endParaRPr lang="en-US" sz="2000" dirty="0" smtClean="0"/>
          </a:p>
          <a:p>
            <a:pPr marL="0" indent="0">
              <a:buNone/>
            </a:pPr>
            <a:r>
              <a:rPr lang="en-US" sz="2000" dirty="0"/>
              <a:t>	</a:t>
            </a:r>
            <a:r>
              <a:rPr lang="en-US" sz="2000" dirty="0" smtClean="0"/>
              <a:t>	[</a:t>
            </a:r>
            <a:r>
              <a:rPr lang="en-US" sz="2000" dirty="0"/>
              <a:t>End of inner loop</a:t>
            </a:r>
            <a:r>
              <a:rPr lang="en-US" sz="2000" dirty="0" smtClean="0"/>
              <a:t>]</a:t>
            </a:r>
          </a:p>
          <a:p>
            <a:pPr marL="0" indent="0">
              <a:buNone/>
            </a:pPr>
            <a:r>
              <a:rPr lang="en-US" sz="2000" dirty="0"/>
              <a:t>	</a:t>
            </a:r>
            <a:r>
              <a:rPr lang="en-US" sz="2000" dirty="0" smtClean="0"/>
              <a:t>	[</a:t>
            </a:r>
            <a:r>
              <a:rPr lang="en-US" sz="2000" dirty="0"/>
              <a:t>End of outer loop] </a:t>
            </a:r>
            <a:endParaRPr lang="en-US" sz="2000" dirty="0" smtClean="0"/>
          </a:p>
          <a:p>
            <a:pPr marL="0" indent="0">
              <a:buNone/>
            </a:pPr>
            <a:r>
              <a:rPr lang="en-US" sz="2000" dirty="0" smtClean="0">
                <a:ln w="0"/>
                <a:effectLst>
                  <a:outerShdw blurRad="38100" dist="19050" dir="2700000" algn="tl" rotWithShape="0">
                    <a:schemeClr val="dk1">
                      <a:alpha val="40000"/>
                    </a:schemeClr>
                  </a:outerShdw>
                </a:effectLst>
              </a:rPr>
              <a:t>Step </a:t>
            </a:r>
            <a:r>
              <a:rPr lang="en-US" sz="2000" dirty="0">
                <a:ln w="0"/>
                <a:effectLst>
                  <a:outerShdw blurRad="38100" dist="19050" dir="2700000" algn="tl" rotWithShape="0">
                    <a:schemeClr val="dk1">
                      <a:alpha val="40000"/>
                    </a:schemeClr>
                  </a:outerShdw>
                </a:effectLst>
              </a:rPr>
              <a:t>4</a:t>
            </a:r>
            <a:r>
              <a:rPr lang="en-US" sz="2000" dirty="0" smtClean="0"/>
              <a:t> </a:t>
            </a:r>
            <a:r>
              <a:rPr lang="en-US" sz="2000" dirty="0"/>
              <a:t>: </a:t>
            </a:r>
            <a:r>
              <a:rPr lang="en-US" sz="2000" dirty="0" smtClean="0"/>
              <a:t>Exit</a:t>
            </a:r>
            <a:endParaRPr lang="en-US" sz="2000" dirty="0"/>
          </a:p>
        </p:txBody>
      </p:sp>
    </p:spTree>
    <p:extLst>
      <p:ext uri="{BB962C8B-B14F-4D97-AF65-F5344CB8AC3E}">
        <p14:creationId xmlns:p14="http://schemas.microsoft.com/office/powerpoint/2010/main" xmlns="" val="1367031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2926079"/>
            <a:ext cx="10711541" cy="39319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BUBBLE SORT</a:t>
            </a:r>
            <a:endParaRPr lang="en-US" dirty="0"/>
          </a:p>
        </p:txBody>
      </p:sp>
      <p:sp>
        <p:nvSpPr>
          <p:cNvPr id="3" name="Content Placeholder 2"/>
          <p:cNvSpPr>
            <a:spLocks noGrp="1"/>
          </p:cNvSpPr>
          <p:nvPr>
            <p:ph idx="1"/>
          </p:nvPr>
        </p:nvSpPr>
        <p:spPr>
          <a:xfrm>
            <a:off x="744584" y="1888887"/>
            <a:ext cx="9999618" cy="1037192"/>
          </a:xfrm>
        </p:spPr>
        <p:txBody>
          <a:bodyPr>
            <a:normAutofit fontScale="92500"/>
          </a:bodyPr>
          <a:lstStyle/>
          <a:p>
            <a:r>
              <a:rPr lang="en-US" dirty="0" smtClean="0">
                <a:solidFill>
                  <a:srgbClr val="FF0000"/>
                </a:solidFill>
              </a:rPr>
              <a:t>BOARD PRACTICAL</a:t>
            </a:r>
            <a:r>
              <a:rPr lang="en-US" dirty="0" smtClean="0"/>
              <a:t> : Write </a:t>
            </a:r>
            <a:r>
              <a:rPr lang="en-US" dirty="0"/>
              <a:t>a program in C++ that first initializes an array of given 10 real numbers. The program must sort numbers in ascending/descending order using </a:t>
            </a:r>
            <a:r>
              <a:rPr lang="en-US" b="1" dirty="0"/>
              <a:t>Bubble – Sort </a:t>
            </a:r>
            <a:r>
              <a:rPr lang="en-US" dirty="0"/>
              <a:t>method. It should print the given list of numbers as well as the sorted list.</a:t>
            </a:r>
          </a:p>
        </p:txBody>
      </p:sp>
      <p:sp>
        <p:nvSpPr>
          <p:cNvPr id="5" name="Content Placeholder 2"/>
          <p:cNvSpPr txBox="1">
            <a:spLocks/>
          </p:cNvSpPr>
          <p:nvPr/>
        </p:nvSpPr>
        <p:spPr>
          <a:xfrm>
            <a:off x="1024128" y="3010987"/>
            <a:ext cx="9922546" cy="3762104"/>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nSpc>
                <a:spcPct val="100000"/>
              </a:lnSpc>
              <a:buNone/>
            </a:pPr>
            <a:r>
              <a:rPr lang="en-US" sz="1600" dirty="0">
                <a:latin typeface="Courier New" panose="02070309020205020404" pitchFamily="49" charset="0"/>
                <a:cs typeface="Courier New" panose="02070309020205020404" pitchFamily="49" charset="0"/>
              </a:rPr>
              <a:t>void main()</a:t>
            </a:r>
          </a:p>
          <a:p>
            <a:pPr marL="0" indent="0">
              <a:lnSpc>
                <a:spcPct val="100000"/>
              </a:lnSpc>
              <a:buNone/>
            </a:pPr>
            <a:r>
              <a:rPr lang="en-US" sz="1600" dirty="0" smtClean="0">
                <a:latin typeface="Courier New" panose="02070309020205020404" pitchFamily="49" charset="0"/>
                <a:cs typeface="Courier New" panose="02070309020205020404" pitchFamily="49" charset="0"/>
              </a:rPr>
              <a:t>{</a:t>
            </a:r>
          </a:p>
          <a:p>
            <a:pPr marL="0" indent="0">
              <a:lnSpc>
                <a:spcPct val="100000"/>
              </a:lnSpc>
              <a:buNone/>
            </a:pPr>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clrscr</a:t>
            </a:r>
            <a:r>
              <a:rPr lang="en-US" sz="1600" dirty="0">
                <a:latin typeface="Courier New" panose="02070309020205020404" pitchFamily="49" charset="0"/>
                <a:cs typeface="Courier New" panose="02070309020205020404" pitchFamily="49" charset="0"/>
              </a:rPr>
              <a:t>();</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float </a:t>
            </a:r>
            <a:r>
              <a:rPr lang="en-US" sz="1600" dirty="0">
                <a:latin typeface="Courier New" panose="02070309020205020404" pitchFamily="49" charset="0"/>
                <a:cs typeface="Courier New" panose="02070309020205020404" pitchFamily="49" charset="0"/>
              </a:rPr>
              <a:t>a[10]={1.2, 9.2, 7.6, 5.4, 3.4, 4.1, 1.5, 6.3, 4.3, 2.3}, t;</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i,j</a:t>
            </a:r>
            <a:r>
              <a:rPr lang="en-US" sz="1600" dirty="0">
                <a:latin typeface="Courier New" panose="02070309020205020404" pitchFamily="49" charset="0"/>
                <a:cs typeface="Courier New" panose="02070309020205020404" pitchFamily="49" charset="0"/>
              </a:rPr>
              <a:t>; </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cout</a:t>
            </a:r>
            <a:r>
              <a:rPr lang="en-US" sz="1600" dirty="0">
                <a:latin typeface="Courier New" panose="02070309020205020404" pitchFamily="49" charset="0"/>
                <a:cs typeface="Courier New" panose="02070309020205020404" pitchFamily="49" charset="0"/>
              </a:rPr>
              <a:t>&lt;&lt;“Before sorting array elements </a:t>
            </a:r>
            <a:r>
              <a:rPr lang="en-US" sz="1600" dirty="0" smtClean="0">
                <a:latin typeface="Courier New" panose="02070309020205020404" pitchFamily="49" charset="0"/>
                <a:cs typeface="Courier New" panose="02070309020205020404" pitchFamily="49" charset="0"/>
              </a:rPr>
              <a:t>are : </a:t>
            </a:r>
            <a:r>
              <a:rPr lang="en-US" sz="1600" dirty="0">
                <a:latin typeface="Courier New" panose="02070309020205020404" pitchFamily="49" charset="0"/>
                <a:cs typeface="Courier New" panose="02070309020205020404" pitchFamily="49" charset="0"/>
              </a:rPr>
              <a:t>“;</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for(</a:t>
            </a:r>
            <a:r>
              <a:rPr lang="en-US" sz="1600" dirty="0" err="1" smtClean="0">
                <a:latin typeface="Courier New" panose="02070309020205020404" pitchFamily="49" charset="0"/>
                <a:cs typeface="Courier New" panose="02070309020205020404" pitchFamily="49" charset="0"/>
              </a:rPr>
              <a:t>i</a:t>
            </a:r>
            <a:r>
              <a:rPr lang="en-US" sz="1600" dirty="0" smtClean="0">
                <a:latin typeface="Courier New" panose="02070309020205020404" pitchFamily="49" charset="0"/>
                <a:cs typeface="Courier New" panose="02070309020205020404" pitchFamily="49" charset="0"/>
              </a:rPr>
              <a:t>=0;i&lt;10;i</a:t>
            </a:r>
            <a:r>
              <a:rPr lang="en-US" sz="1600" dirty="0">
                <a:latin typeface="Courier New" panose="02070309020205020404" pitchFamily="49" charset="0"/>
                <a:cs typeface="Courier New" panose="02070309020205020404" pitchFamily="49" charset="0"/>
              </a:rPr>
              <a:t>++)</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cout</a:t>
            </a:r>
            <a:r>
              <a:rPr lang="en-US" sz="1600" dirty="0">
                <a:latin typeface="Courier New" panose="02070309020205020404" pitchFamily="49" charset="0"/>
                <a:cs typeface="Courier New" panose="02070309020205020404" pitchFamily="49" charset="0"/>
              </a:rPr>
              <a:t>&lt;&lt;a[</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]&lt;&lt;” “;</a:t>
            </a:r>
          </a:p>
          <a:p>
            <a:pPr marL="173736" lvl="1" indent="0">
              <a:lnSpc>
                <a:spcPct val="100000"/>
              </a:lnSpc>
              <a:buNone/>
            </a:pPr>
            <a:r>
              <a:rPr lang="en-US" sz="1600" dirty="0" smtClean="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1110139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888887"/>
            <a:ext cx="10711541"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BUBBLE SORT</a:t>
            </a:r>
            <a:endParaRPr lang="en-US" dirty="0"/>
          </a:p>
        </p:txBody>
      </p:sp>
      <p:sp>
        <p:nvSpPr>
          <p:cNvPr id="5" name="Content Placeholder 2"/>
          <p:cNvSpPr txBox="1">
            <a:spLocks/>
          </p:cNvSpPr>
          <p:nvPr/>
        </p:nvSpPr>
        <p:spPr>
          <a:xfrm>
            <a:off x="1024128" y="2076994"/>
            <a:ext cx="9922546" cy="4781007"/>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1400" dirty="0" smtClean="0">
                <a:latin typeface="Courier New" panose="02070309020205020404" pitchFamily="49" charset="0"/>
                <a:cs typeface="Courier New" panose="02070309020205020404" pitchFamily="49" charset="0"/>
              </a:rPr>
              <a:t>for(</a:t>
            </a:r>
            <a:r>
              <a:rPr lang="en-US" sz="1400" dirty="0" err="1" smtClean="0">
                <a:latin typeface="Courier New" panose="02070309020205020404" pitchFamily="49" charset="0"/>
                <a:cs typeface="Courier New" panose="02070309020205020404" pitchFamily="49" charset="0"/>
              </a:rPr>
              <a:t>i</a:t>
            </a:r>
            <a:r>
              <a:rPr lang="en-US" sz="1400" dirty="0" smtClean="0">
                <a:latin typeface="Courier New" panose="02070309020205020404" pitchFamily="49" charset="0"/>
                <a:cs typeface="Courier New" panose="02070309020205020404" pitchFamily="49" charset="0"/>
              </a:rPr>
              <a:t>=0</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&lt;10-1; </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for(j=0</a:t>
            </a:r>
            <a:r>
              <a:rPr lang="en-US" sz="1400" dirty="0">
                <a:latin typeface="Courier New" panose="02070309020205020404" pitchFamily="49" charset="0"/>
                <a:cs typeface="Courier New" panose="02070309020205020404" pitchFamily="49" charset="0"/>
              </a:rPr>
              <a:t>; j&lt;10-i-1; </a:t>
            </a:r>
            <a:r>
              <a:rPr lang="en-US" sz="1400" dirty="0" err="1">
                <a:latin typeface="Courier New" panose="02070309020205020404" pitchFamily="49" charset="0"/>
                <a:cs typeface="Courier New" panose="02070309020205020404" pitchFamily="49" charset="0"/>
              </a:rPr>
              <a:t>j++</a:t>
            </a:r>
            <a:r>
              <a:rPr lang="en-US" sz="1400" dirty="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pPr marL="0" indent="0">
              <a:buNone/>
            </a:pPr>
            <a:r>
              <a:rPr lang="en-US" sz="1400" dirty="0" smtClean="0">
                <a:latin typeface="Courier New" panose="02070309020205020404" pitchFamily="49" charset="0"/>
                <a:cs typeface="Courier New" panose="02070309020205020404" pitchFamily="49" charset="0"/>
              </a:rPr>
              <a:t>		if(a[j</a:t>
            </a:r>
            <a:r>
              <a:rPr lang="en-US" sz="1400" dirty="0">
                <a:latin typeface="Courier New" panose="02070309020205020404" pitchFamily="49" charset="0"/>
                <a:cs typeface="Courier New" panose="02070309020205020404" pitchFamily="49" charset="0"/>
              </a:rPr>
              <a:t>]&gt;a[j+1])</a:t>
            </a:r>
          </a:p>
          <a:p>
            <a:pPr marL="0" indent="0">
              <a:buNone/>
            </a:pP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pPr marL="0" indent="0">
              <a:buNone/>
            </a:pPr>
            <a:r>
              <a:rPr lang="en-US" sz="1400" dirty="0" smtClean="0">
                <a:latin typeface="Courier New" panose="02070309020205020404" pitchFamily="49" charset="0"/>
                <a:cs typeface="Courier New" panose="02070309020205020404" pitchFamily="49" charset="0"/>
              </a:rPr>
              <a:t>			t=a[j</a:t>
            </a:r>
            <a:r>
              <a:rPr lang="en-US" sz="1400" dirty="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a[j</a:t>
            </a:r>
            <a:r>
              <a:rPr lang="en-US" sz="1400" dirty="0">
                <a:latin typeface="Courier New" panose="02070309020205020404" pitchFamily="49" charset="0"/>
                <a:cs typeface="Courier New" panose="02070309020205020404" pitchFamily="49" charset="0"/>
              </a:rPr>
              <a:t>]=a[j+1];</a:t>
            </a:r>
          </a:p>
          <a:p>
            <a:pPr marL="0" indent="0">
              <a:buNone/>
            </a:pPr>
            <a:r>
              <a:rPr lang="en-US" sz="1400" dirty="0" smtClean="0">
                <a:latin typeface="Courier New" panose="02070309020205020404" pitchFamily="49" charset="0"/>
                <a:cs typeface="Courier New" panose="02070309020205020404" pitchFamily="49" charset="0"/>
              </a:rPr>
              <a:t>			a[j+1</a:t>
            </a:r>
            <a:r>
              <a:rPr lang="en-US" sz="1400" dirty="0">
                <a:latin typeface="Courier New" panose="02070309020205020404" pitchFamily="49" charset="0"/>
                <a:cs typeface="Courier New" panose="02070309020205020404" pitchFamily="49" charset="0"/>
              </a:rPr>
              <a:t>]=t;</a:t>
            </a:r>
          </a:p>
          <a:p>
            <a:pPr marL="0" indent="0">
              <a:buNone/>
            </a:pP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pPr marL="0" indent="0">
              <a:buNone/>
            </a:pPr>
            <a:r>
              <a:rPr lang="en-US" sz="1400" dirty="0" smtClean="0">
                <a:latin typeface="Courier New" panose="02070309020205020404" pitchFamily="49" charset="0"/>
                <a:cs typeface="Courier New" panose="02070309020205020404" pitchFamily="49" charset="0"/>
              </a:rPr>
              <a:t>	}</a:t>
            </a:r>
            <a:endParaRPr lang="en-US" sz="1400" dirty="0">
              <a:latin typeface="Courier New" panose="02070309020205020404" pitchFamily="49" charset="0"/>
              <a:cs typeface="Courier New" panose="02070309020205020404" pitchFamily="49" charset="0"/>
            </a:endParaRPr>
          </a:p>
          <a:p>
            <a:pPr marL="0" indent="0">
              <a:buNone/>
            </a:pPr>
            <a:r>
              <a:rPr lang="en-US" sz="1400" dirty="0" smtClean="0">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xmlns="" val="17293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888887"/>
            <a:ext cx="10711541"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BUBBLE SORT</a:t>
            </a:r>
            <a:endParaRPr lang="en-US" dirty="0"/>
          </a:p>
        </p:txBody>
      </p:sp>
      <p:sp>
        <p:nvSpPr>
          <p:cNvPr id="5" name="Content Placeholder 2"/>
          <p:cNvSpPr txBox="1">
            <a:spLocks/>
          </p:cNvSpPr>
          <p:nvPr/>
        </p:nvSpPr>
        <p:spPr>
          <a:xfrm>
            <a:off x="1024128" y="2011680"/>
            <a:ext cx="9922546" cy="484632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1400" dirty="0" err="1" smtClean="0">
                <a:latin typeface="Courier New" panose="02070309020205020404" pitchFamily="49" charset="0"/>
                <a:cs typeface="Courier New" panose="02070309020205020404" pitchFamily="49" charset="0"/>
              </a:rPr>
              <a:t>cout</a:t>
            </a:r>
            <a:r>
              <a:rPr lang="en-US" sz="1400" dirty="0">
                <a:latin typeface="Courier New" panose="02070309020205020404" pitchFamily="49" charset="0"/>
                <a:cs typeface="Courier New" panose="02070309020205020404" pitchFamily="49" charset="0"/>
              </a:rPr>
              <a:t>&lt;&lt;“After sorting array elements </a:t>
            </a:r>
            <a:r>
              <a:rPr lang="en-US" sz="1400" dirty="0" smtClean="0">
                <a:latin typeface="Courier New" panose="02070309020205020404" pitchFamily="49" charset="0"/>
                <a:cs typeface="Courier New" panose="02070309020205020404" pitchFamily="49" charset="0"/>
              </a:rPr>
              <a:t>are : </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for(</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=0;i&lt;10;i++)</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smtClean="0">
                <a:latin typeface="Courier New" panose="02070309020205020404" pitchFamily="49" charset="0"/>
                <a:cs typeface="Courier New" panose="02070309020205020404" pitchFamily="49" charset="0"/>
              </a:rPr>
              <a:t>	</a:t>
            </a:r>
            <a:r>
              <a:rPr lang="en-US" sz="1400" dirty="0" err="1" smtClean="0">
                <a:latin typeface="Courier New" panose="02070309020205020404" pitchFamily="49" charset="0"/>
                <a:cs typeface="Courier New" panose="02070309020205020404" pitchFamily="49" charset="0"/>
              </a:rPr>
              <a:t>cout</a:t>
            </a:r>
            <a:r>
              <a:rPr lang="en-US" sz="1400" dirty="0">
                <a:latin typeface="Courier New" panose="02070309020205020404" pitchFamily="49" charset="0"/>
                <a:cs typeface="Courier New" panose="02070309020205020404" pitchFamily="49" charset="0"/>
              </a:rPr>
              <a:t>&lt;&lt;a[</a:t>
            </a:r>
            <a:r>
              <a:rPr lang="en-US" sz="1400" dirty="0" err="1">
                <a:latin typeface="Courier New" panose="02070309020205020404" pitchFamily="49" charset="0"/>
                <a:cs typeface="Courier New" panose="02070309020205020404" pitchFamily="49" charset="0"/>
              </a:rPr>
              <a:t>i</a:t>
            </a:r>
            <a:r>
              <a:rPr lang="en-US" sz="1400" dirty="0">
                <a:latin typeface="Courier New" panose="02070309020205020404" pitchFamily="49" charset="0"/>
                <a:cs typeface="Courier New" panose="02070309020205020404" pitchFamily="49" charset="0"/>
              </a:rPr>
              <a:t>]&lt;&lt;” “;</a:t>
            </a:r>
          </a:p>
          <a:p>
            <a:pPr marL="0" indent="0">
              <a:buNone/>
            </a:pPr>
            <a:r>
              <a:rPr lang="en-US" sz="1400" dirty="0">
                <a:latin typeface="Courier New" panose="02070309020205020404" pitchFamily="49" charset="0"/>
                <a:cs typeface="Courier New" panose="02070309020205020404" pitchFamily="49" charset="0"/>
              </a:rPr>
              <a:t>}</a:t>
            </a:r>
          </a:p>
          <a:p>
            <a:pPr marL="0" indent="0">
              <a:buNone/>
            </a:pPr>
            <a:r>
              <a:rPr lang="en-US" sz="1400" dirty="0" err="1">
                <a:latin typeface="Courier New" panose="02070309020205020404" pitchFamily="49" charset="0"/>
                <a:cs typeface="Courier New" panose="02070309020205020404" pitchFamily="49" charset="0"/>
              </a:rPr>
              <a:t>getch</a:t>
            </a:r>
            <a:r>
              <a:rPr lang="en-US" sz="1400" dirty="0">
                <a:latin typeface="Courier New" panose="02070309020205020404" pitchFamily="49" charset="0"/>
                <a:cs typeface="Courier New" panose="02070309020205020404" pitchFamily="49" charset="0"/>
              </a:rPr>
              <a:t>();</a:t>
            </a:r>
          </a:p>
          <a:p>
            <a:pPr marL="0" indent="0">
              <a:buNone/>
            </a:pPr>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xmlns="" val="3247054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888887"/>
            <a:ext cx="10711541"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BUBBLE SORT</a:t>
            </a:r>
            <a:endParaRPr lang="en-US" dirty="0"/>
          </a:p>
        </p:txBody>
      </p:sp>
      <p:sp>
        <p:nvSpPr>
          <p:cNvPr id="5" name="Content Placeholder 2"/>
          <p:cNvSpPr txBox="1">
            <a:spLocks/>
          </p:cNvSpPr>
          <p:nvPr/>
        </p:nvSpPr>
        <p:spPr>
          <a:xfrm>
            <a:off x="1024128" y="2011680"/>
            <a:ext cx="9922546" cy="4846321"/>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sz="1400" dirty="0">
              <a:latin typeface="Courier New" panose="02070309020205020404" pitchFamily="49" charset="0"/>
              <a:cs typeface="Courier New" panose="02070309020205020404" pitchFamily="49" charset="0"/>
            </a:endParaRPr>
          </a:p>
        </p:txBody>
      </p:sp>
      <p:pic>
        <p:nvPicPr>
          <p:cNvPr id="2050" name="Picture 2"/>
          <p:cNvPicPr>
            <a:picLocks noChangeAspect="1" noChangeArrowheads="1"/>
          </p:cNvPicPr>
          <p:nvPr/>
        </p:nvPicPr>
        <p:blipFill>
          <a:blip r:embed="rId2"/>
          <a:srcRect/>
          <a:stretch>
            <a:fillRect/>
          </a:stretch>
        </p:blipFill>
        <p:spPr bwMode="auto">
          <a:xfrm>
            <a:off x="1126115" y="2988251"/>
            <a:ext cx="9999085" cy="2569927"/>
          </a:xfrm>
          <a:prstGeom prst="rect">
            <a:avLst/>
          </a:prstGeom>
          <a:noFill/>
          <a:ln w="9525">
            <a:noFill/>
            <a:miter lim="800000"/>
            <a:headEnd/>
            <a:tailEnd/>
          </a:ln>
          <a:effectLst/>
        </p:spPr>
      </p:pic>
    </p:spTree>
    <p:extLst>
      <p:ext uri="{BB962C8B-B14F-4D97-AF65-F5344CB8AC3E}">
        <p14:creationId xmlns:p14="http://schemas.microsoft.com/office/powerpoint/2010/main" xmlns="" val="84235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3" name="Content Placeholder 2"/>
          <p:cNvSpPr>
            <a:spLocks noGrp="1"/>
          </p:cNvSpPr>
          <p:nvPr>
            <p:ph idx="1"/>
          </p:nvPr>
        </p:nvSpPr>
        <p:spPr>
          <a:xfrm>
            <a:off x="744584" y="1888887"/>
            <a:ext cx="9999618" cy="684495"/>
          </a:xfrm>
        </p:spPr>
        <p:txBody>
          <a:bodyPr>
            <a:normAutofit fontScale="85000" lnSpcReduction="10000"/>
          </a:bodyPr>
          <a:lstStyle/>
          <a:p>
            <a:r>
              <a:rPr lang="en-US" dirty="0"/>
              <a:t>LINEAR(DATA, N, ITEM, </a:t>
            </a:r>
            <a:r>
              <a:rPr lang="en-US" dirty="0" smtClean="0"/>
              <a:t>LOC) : Here </a:t>
            </a:r>
            <a:r>
              <a:rPr lang="en-US" dirty="0"/>
              <a:t>DATA is a linear array with N elements and ITEM is given element. This algorithm finds the location LOC of ITEM in DATA or sets LOC = 0, if search is unsuccessful.</a:t>
            </a:r>
          </a:p>
        </p:txBody>
      </p:sp>
      <p:pic>
        <p:nvPicPr>
          <p:cNvPr id="1026" name="Picture 2" descr="Linear Search Animation"/>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2295960" y="2865986"/>
            <a:ext cx="7501182" cy="30826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21263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5" y="2573383"/>
            <a:ext cx="5447210" cy="4284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3" name="Content Placeholder 2"/>
          <p:cNvSpPr>
            <a:spLocks noGrp="1"/>
          </p:cNvSpPr>
          <p:nvPr>
            <p:ph idx="1"/>
          </p:nvPr>
        </p:nvSpPr>
        <p:spPr>
          <a:xfrm>
            <a:off x="744584" y="1888887"/>
            <a:ext cx="9999618" cy="684495"/>
          </a:xfrm>
        </p:spPr>
        <p:txBody>
          <a:bodyPr>
            <a:normAutofit fontScale="85000" lnSpcReduction="10000"/>
          </a:bodyPr>
          <a:lstStyle/>
          <a:p>
            <a:r>
              <a:rPr lang="en-US" dirty="0"/>
              <a:t>LINEAR(DATA, N, ITEM, </a:t>
            </a:r>
            <a:r>
              <a:rPr lang="en-US" dirty="0" smtClean="0"/>
              <a:t>LOC) : Here </a:t>
            </a:r>
            <a:r>
              <a:rPr lang="en-US" dirty="0"/>
              <a:t>DATA is a linear array with N elements and ITEM is given element. This algorithm finds the location LOC of ITEM in DATA or sets LOC = 0, if search is unsuccessful.</a:t>
            </a:r>
          </a:p>
        </p:txBody>
      </p:sp>
      <p:sp>
        <p:nvSpPr>
          <p:cNvPr id="5" name="Content Placeholder 2"/>
          <p:cNvSpPr txBox="1">
            <a:spLocks/>
          </p:cNvSpPr>
          <p:nvPr/>
        </p:nvSpPr>
        <p:spPr>
          <a:xfrm>
            <a:off x="1024128" y="2677885"/>
            <a:ext cx="9922546" cy="4101737"/>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smtClean="0"/>
              <a:t>Step1: </a:t>
            </a:r>
            <a:r>
              <a:rPr lang="en-US" sz="2000" dirty="0"/>
              <a:t>[Initialize counter]</a:t>
            </a:r>
          </a:p>
          <a:p>
            <a:pPr marL="0" indent="0">
              <a:buNone/>
            </a:pPr>
            <a:r>
              <a:rPr lang="en-US" sz="2000" dirty="0" smtClean="0"/>
              <a:t>	Set </a:t>
            </a:r>
            <a:r>
              <a:rPr lang="en-US" sz="2000" dirty="0"/>
              <a:t>LOC = 1</a:t>
            </a:r>
          </a:p>
          <a:p>
            <a:pPr marL="0" indent="0">
              <a:buNone/>
            </a:pPr>
            <a:r>
              <a:rPr lang="en-US" sz="2000" dirty="0"/>
              <a:t>Step </a:t>
            </a:r>
            <a:r>
              <a:rPr lang="en-US" sz="2000" dirty="0" smtClean="0"/>
              <a:t>2 : </a:t>
            </a:r>
            <a:r>
              <a:rPr lang="en-US" sz="2000" dirty="0"/>
              <a:t>[Search for </a:t>
            </a:r>
            <a:r>
              <a:rPr lang="en-US" sz="2000" dirty="0" smtClean="0"/>
              <a:t>item]</a:t>
            </a:r>
          </a:p>
          <a:p>
            <a:pPr marL="0" indent="0">
              <a:buNone/>
            </a:pPr>
            <a:r>
              <a:rPr lang="en-US" sz="2000" dirty="0"/>
              <a:t>	</a:t>
            </a:r>
            <a:r>
              <a:rPr lang="en-US" sz="2000" dirty="0" smtClean="0"/>
              <a:t>Repeat </a:t>
            </a:r>
            <a:r>
              <a:rPr lang="en-US" sz="2000" dirty="0"/>
              <a:t>While DATA [LOC] </a:t>
            </a:r>
            <a:r>
              <a:rPr lang="en-US" sz="2000" dirty="0" smtClean="0"/>
              <a:t>!= ITEM</a:t>
            </a:r>
          </a:p>
          <a:p>
            <a:pPr marL="0" indent="0">
              <a:buNone/>
            </a:pPr>
            <a:r>
              <a:rPr lang="en-US" sz="2000" dirty="0"/>
              <a:t>	</a:t>
            </a:r>
            <a:r>
              <a:rPr lang="en-US" sz="2000" dirty="0" smtClean="0"/>
              <a:t>Set </a:t>
            </a:r>
            <a:r>
              <a:rPr lang="en-US" sz="2000" dirty="0"/>
              <a:t>LOC = LOC +</a:t>
            </a:r>
            <a:r>
              <a:rPr lang="en-US" sz="2000" dirty="0" smtClean="0"/>
              <a:t>1</a:t>
            </a:r>
          </a:p>
          <a:p>
            <a:pPr marL="0" indent="0">
              <a:buNone/>
            </a:pPr>
            <a:r>
              <a:rPr lang="en-US" sz="2000" dirty="0"/>
              <a:t>	</a:t>
            </a:r>
            <a:r>
              <a:rPr lang="en-US" sz="2000" dirty="0" smtClean="0"/>
              <a:t>[End </a:t>
            </a:r>
            <a:r>
              <a:rPr lang="en-US" sz="2000" dirty="0"/>
              <a:t>of loop]</a:t>
            </a:r>
          </a:p>
          <a:p>
            <a:pPr marL="0" indent="0">
              <a:buNone/>
            </a:pPr>
            <a:r>
              <a:rPr lang="en-US" sz="2000" dirty="0" smtClean="0"/>
              <a:t>Step 3 : </a:t>
            </a:r>
            <a:r>
              <a:rPr lang="en-US" sz="2000" dirty="0"/>
              <a:t>If LOC </a:t>
            </a:r>
            <a:r>
              <a:rPr lang="en-US" sz="2000" dirty="0" smtClean="0"/>
              <a:t>= N </a:t>
            </a:r>
            <a:r>
              <a:rPr lang="en-US" sz="2000" dirty="0"/>
              <a:t>+1, then: </a:t>
            </a:r>
            <a:endParaRPr lang="en-US" sz="2000" dirty="0" smtClean="0"/>
          </a:p>
          <a:p>
            <a:pPr marL="0" indent="0">
              <a:buNone/>
            </a:pPr>
            <a:r>
              <a:rPr lang="en-US" sz="2000" dirty="0"/>
              <a:t>	</a:t>
            </a:r>
            <a:r>
              <a:rPr lang="en-US" sz="2000" dirty="0" smtClean="0"/>
              <a:t>Set </a:t>
            </a:r>
            <a:r>
              <a:rPr lang="en-US" sz="2000" dirty="0"/>
              <a:t>LOC = 0</a:t>
            </a:r>
          </a:p>
          <a:p>
            <a:pPr marL="0" indent="0">
              <a:buNone/>
            </a:pPr>
            <a:r>
              <a:rPr lang="en-US" sz="2000" dirty="0" smtClean="0"/>
              <a:t>Step 4 : Exit</a:t>
            </a:r>
            <a:endParaRPr lang="en-US" sz="2000" dirty="0"/>
          </a:p>
        </p:txBody>
      </p:sp>
      <p:sp>
        <p:nvSpPr>
          <p:cNvPr id="6" name="Rounded Rectangle 5"/>
          <p:cNvSpPr/>
          <p:nvPr/>
        </p:nvSpPr>
        <p:spPr>
          <a:xfrm>
            <a:off x="6535783" y="2638693"/>
            <a:ext cx="5325291" cy="42193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6531430" y="3597510"/>
            <a:ext cx="5203370" cy="290027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dirty="0" smtClean="0">
                <a:ln w="0"/>
                <a:effectLst>
                  <a:outerShdw blurRad="38100" dist="19050" dir="2700000" algn="tl" rotWithShape="0">
                    <a:schemeClr val="dk1">
                      <a:alpha val="40000"/>
                    </a:schemeClr>
                  </a:outerShdw>
                </a:effectLst>
              </a:rPr>
              <a:t> Step </a:t>
            </a:r>
            <a:r>
              <a:rPr lang="en-US" dirty="0">
                <a:ln w="0"/>
                <a:effectLst>
                  <a:outerShdw blurRad="38100" dist="19050" dir="2700000" algn="tl" rotWithShape="0">
                    <a:schemeClr val="dk1">
                      <a:alpha val="40000"/>
                    </a:schemeClr>
                  </a:outerShdw>
                </a:effectLst>
              </a:rPr>
              <a:t>1</a:t>
            </a:r>
            <a:r>
              <a:rPr lang="en-US" sz="2000" dirty="0" smtClean="0"/>
              <a:t> : Repeat FOR LOC = </a:t>
            </a:r>
            <a:r>
              <a:rPr lang="en-US" sz="2000" dirty="0"/>
              <a:t>0</a:t>
            </a:r>
            <a:r>
              <a:rPr lang="en-US" sz="2000" dirty="0" smtClean="0"/>
              <a:t> to N – 1</a:t>
            </a:r>
            <a:endParaRPr lang="en-US" sz="2000" dirty="0"/>
          </a:p>
          <a:p>
            <a:pPr marL="923544" lvl="6" indent="0">
              <a:buNone/>
            </a:pPr>
            <a:r>
              <a:rPr lang="en-US" sz="2000" dirty="0" smtClean="0"/>
              <a:t>If </a:t>
            </a:r>
            <a:r>
              <a:rPr lang="en-US" sz="2000" dirty="0"/>
              <a:t>DATA [LOC] </a:t>
            </a:r>
            <a:r>
              <a:rPr lang="en-US" sz="2000" dirty="0" smtClean="0"/>
              <a:t>= ITEM then,</a:t>
            </a:r>
          </a:p>
          <a:p>
            <a:pPr marL="923544" lvl="6" indent="0">
              <a:buNone/>
            </a:pPr>
            <a:r>
              <a:rPr lang="en-US" sz="2000" dirty="0"/>
              <a:t>	</a:t>
            </a:r>
            <a:r>
              <a:rPr lang="en-US" sz="2000" dirty="0" smtClean="0"/>
              <a:t>Display LOC</a:t>
            </a:r>
          </a:p>
          <a:p>
            <a:pPr marL="923544" lvl="6" indent="0">
              <a:buNone/>
            </a:pPr>
            <a:r>
              <a:rPr lang="en-US" sz="2000" dirty="0"/>
              <a:t>	</a:t>
            </a:r>
            <a:r>
              <a:rPr lang="en-US" sz="2000" dirty="0" smtClean="0"/>
              <a:t>EXIT</a:t>
            </a:r>
          </a:p>
          <a:p>
            <a:pPr marL="923544" lvl="6" indent="0">
              <a:buNone/>
            </a:pPr>
            <a:r>
              <a:rPr lang="en-US" sz="2000" dirty="0" smtClean="0"/>
              <a:t>[End of </a:t>
            </a:r>
            <a:r>
              <a:rPr lang="en-US" sz="2000" dirty="0" smtClean="0"/>
              <a:t>IF]</a:t>
            </a:r>
            <a:endParaRPr lang="en-US" sz="2000" dirty="0" smtClean="0"/>
          </a:p>
          <a:p>
            <a:pPr marL="923544" lvl="6" indent="0">
              <a:buNone/>
            </a:pPr>
            <a:r>
              <a:rPr lang="en-US" sz="2000" dirty="0" smtClean="0"/>
              <a:t>[End of FOR loop]</a:t>
            </a:r>
          </a:p>
          <a:p>
            <a:pPr marL="128016" lvl="1" indent="0">
              <a:buNone/>
            </a:pPr>
            <a:r>
              <a:rPr lang="en-US" sz="2200" dirty="0" smtClean="0">
                <a:ln w="0"/>
                <a:effectLst>
                  <a:outerShdw blurRad="38100" dist="19050" dir="2700000" algn="tl" rotWithShape="0">
                    <a:schemeClr val="dk1">
                      <a:alpha val="40000"/>
                    </a:schemeClr>
                  </a:outerShdw>
                </a:effectLst>
              </a:rPr>
              <a:t>Step 2 : Display “ELEMENT NOT FOUND”</a:t>
            </a:r>
          </a:p>
          <a:p>
            <a:pPr marL="128016" lvl="1" indent="0">
              <a:buNone/>
            </a:pPr>
            <a:r>
              <a:rPr lang="en-US" sz="2200" dirty="0" smtClean="0">
                <a:ln w="0"/>
                <a:effectLst>
                  <a:outerShdw blurRad="38100" dist="19050" dir="2700000" algn="tl" rotWithShape="0">
                    <a:schemeClr val="dk1">
                      <a:alpha val="40000"/>
                    </a:schemeClr>
                  </a:outerShdw>
                </a:effectLst>
              </a:rPr>
              <a:t>Step 3</a:t>
            </a:r>
            <a:r>
              <a:rPr lang="en-US" sz="2000" dirty="0" smtClean="0"/>
              <a:t> : Exit</a:t>
            </a:r>
            <a:endParaRPr lang="en-US" sz="2000" dirty="0"/>
          </a:p>
        </p:txBody>
      </p:sp>
      <p:sp>
        <p:nvSpPr>
          <p:cNvPr id="9" name="TextBox 8"/>
          <p:cNvSpPr txBox="1"/>
          <p:nvPr/>
        </p:nvSpPr>
        <p:spPr>
          <a:xfrm>
            <a:off x="8173954" y="2793665"/>
            <a:ext cx="196621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SOLUTION - II</a:t>
            </a:r>
            <a:endParaRPr lang="en-US" dirty="0"/>
          </a:p>
        </p:txBody>
      </p:sp>
    </p:spTree>
    <p:extLst>
      <p:ext uri="{BB962C8B-B14F-4D97-AF65-F5344CB8AC3E}">
        <p14:creationId xmlns:p14="http://schemas.microsoft.com/office/powerpoint/2010/main" xmlns="" val="21319073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3" name="Content Placeholder 2"/>
          <p:cNvSpPr>
            <a:spLocks noGrp="1"/>
          </p:cNvSpPr>
          <p:nvPr>
            <p:ph idx="1"/>
          </p:nvPr>
        </p:nvSpPr>
        <p:spPr>
          <a:xfrm>
            <a:off x="744584" y="1888887"/>
            <a:ext cx="9999618" cy="893500"/>
          </a:xfrm>
        </p:spPr>
        <p:txBody>
          <a:bodyPr>
            <a:normAutofit fontScale="92500" lnSpcReduction="10000"/>
          </a:bodyPr>
          <a:lstStyle/>
          <a:p>
            <a:r>
              <a:rPr lang="en-US" dirty="0"/>
              <a:t>Following C++ program first ask to the user to enter the array size then it will ask to enter the array elements, then it will finally ask to enter a number to be search in the given array to check whether it is present in the array or not, if it is present then at which position :</a:t>
            </a:r>
          </a:p>
        </p:txBody>
      </p:sp>
      <p:sp>
        <p:nvSpPr>
          <p:cNvPr id="6" name="Rounded Rectangle 5"/>
          <p:cNvSpPr/>
          <p:nvPr/>
        </p:nvSpPr>
        <p:spPr>
          <a:xfrm>
            <a:off x="744585" y="2821577"/>
            <a:ext cx="11116490" cy="40364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1024128" y="2913017"/>
            <a:ext cx="10601815" cy="3944983"/>
          </a:xfrm>
          <a:prstGeom prst="rect">
            <a:avLst/>
          </a:prstGeom>
        </p:spPr>
        <p:txBody>
          <a:bodyPr vert="horz" lIns="45720" tIns="45720" rIns="4572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dirty="0">
                <a:ln w="0"/>
                <a:effectLst>
                  <a:outerShdw blurRad="38100" dist="19050" dir="2700000" algn="tl" rotWithShape="0">
                    <a:schemeClr val="dk1">
                      <a:alpha val="40000"/>
                    </a:schemeClr>
                  </a:outerShdw>
                </a:effectLst>
              </a:rPr>
              <a:t>void main()</a:t>
            </a:r>
          </a:p>
          <a:p>
            <a:pPr marL="0" indent="0">
              <a:buNone/>
            </a:pP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clrscr</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int</a:t>
            </a: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arr</a:t>
            </a:r>
            <a:r>
              <a:rPr lang="en-US" dirty="0">
                <a:ln w="0"/>
                <a:effectLst>
                  <a:outerShdw blurRad="38100" dist="19050" dir="2700000" algn="tl" rotWithShape="0">
                    <a:schemeClr val="dk1">
                      <a:alpha val="40000"/>
                    </a:schemeClr>
                  </a:outerShdw>
                </a:effectLst>
              </a:rPr>
              <a:t>[10], </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num</a:t>
            </a:r>
            <a:r>
              <a:rPr lang="en-US" dirty="0">
                <a:ln w="0"/>
                <a:effectLst>
                  <a:outerShdw blurRad="38100" dist="19050" dir="2700000" algn="tl" rotWithShape="0">
                    <a:schemeClr val="dk1">
                      <a:alpha val="40000"/>
                    </a:schemeClr>
                  </a:outerShdw>
                </a:effectLst>
              </a:rPr>
              <a:t>, n, c=0, </a:t>
            </a:r>
            <a:r>
              <a:rPr lang="en-US" dirty="0" err="1">
                <a:ln w="0"/>
                <a:effectLst>
                  <a:outerShdw blurRad="38100" dist="19050" dir="2700000" algn="tl" rotWithShape="0">
                    <a:schemeClr val="dk1">
                      <a:alpha val="40000"/>
                    </a:schemeClr>
                  </a:outerShdw>
                </a:effectLst>
              </a:rPr>
              <a:t>pos</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cout</a:t>
            </a:r>
            <a:r>
              <a:rPr lang="en-US" dirty="0">
                <a:ln w="0"/>
                <a:effectLst>
                  <a:outerShdw blurRad="38100" dist="19050" dir="2700000" algn="tl" rotWithShape="0">
                    <a:schemeClr val="dk1">
                      <a:alpha val="40000"/>
                    </a:schemeClr>
                  </a:outerShdw>
                </a:effectLst>
              </a:rPr>
              <a:t>&lt;&lt;"Enter the array size :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cin</a:t>
            </a:r>
            <a:r>
              <a:rPr lang="en-US" dirty="0">
                <a:ln w="0"/>
                <a:effectLst>
                  <a:outerShdw blurRad="38100" dist="19050" dir="2700000" algn="tl" rotWithShape="0">
                    <a:schemeClr val="dk1">
                      <a:alpha val="40000"/>
                    </a:schemeClr>
                  </a:outerShdw>
                </a:effectLst>
              </a:rPr>
              <a:t>&gt;&gt;n;</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cout</a:t>
            </a:r>
            <a:r>
              <a:rPr lang="en-US" dirty="0">
                <a:ln w="0"/>
                <a:effectLst>
                  <a:outerShdw blurRad="38100" dist="19050" dir="2700000" algn="tl" rotWithShape="0">
                    <a:schemeClr val="dk1">
                      <a:alpha val="40000"/>
                    </a:schemeClr>
                  </a:outerShdw>
                </a:effectLst>
              </a:rPr>
              <a:t>&lt;&lt;"Enter Array Elements : ";</a:t>
            </a:r>
          </a:p>
          <a:p>
            <a:pPr marL="0" indent="0">
              <a:buNone/>
            </a:pPr>
            <a:r>
              <a:rPr lang="en-US" dirty="0">
                <a:ln w="0"/>
                <a:effectLst>
                  <a:outerShdw blurRad="38100" dist="19050" dir="2700000" algn="tl" rotWithShape="0">
                    <a:schemeClr val="dk1">
                      <a:alpha val="40000"/>
                    </a:schemeClr>
                  </a:outerShdw>
                </a:effectLst>
              </a:rPr>
              <a:t>	for(</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=0; </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&lt;n; </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cin</a:t>
            </a:r>
            <a:r>
              <a:rPr lang="en-US" dirty="0">
                <a:ln w="0"/>
                <a:effectLst>
                  <a:outerShdw blurRad="38100" dist="19050" dir="2700000" algn="tl" rotWithShape="0">
                    <a:schemeClr val="dk1">
                      <a:alpha val="40000"/>
                    </a:schemeClr>
                  </a:outerShdw>
                </a:effectLst>
              </a:rPr>
              <a:t>&gt;&gt;</a:t>
            </a:r>
            <a:r>
              <a:rPr lang="en-US" dirty="0" err="1">
                <a:ln w="0"/>
                <a:effectLst>
                  <a:outerShdw blurRad="38100" dist="19050" dir="2700000" algn="tl" rotWithShape="0">
                    <a:schemeClr val="dk1">
                      <a:alpha val="40000"/>
                    </a:schemeClr>
                  </a:outerShdw>
                </a:effectLst>
              </a:rPr>
              <a:t>arr</a:t>
            </a:r>
            <a:r>
              <a:rPr lang="en-US" dirty="0">
                <a:ln w="0"/>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r>
              <a:rPr lang="en-US" dirty="0" smtClean="0">
                <a:ln w="0"/>
                <a:effectLst>
                  <a:outerShdw blurRad="38100" dist="19050" dir="2700000" algn="tl" rotWithShape="0">
                    <a:schemeClr val="dk1">
                      <a:alpha val="40000"/>
                    </a:schemeClr>
                  </a:outerShdw>
                </a:effectLst>
              </a:rPr>
              <a:t>}</a:t>
            </a:r>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1951907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6" name="Rounded Rectangle 5"/>
          <p:cNvSpPr/>
          <p:nvPr/>
        </p:nvSpPr>
        <p:spPr>
          <a:xfrm>
            <a:off x="744585" y="1888887"/>
            <a:ext cx="11116490"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1024128" y="2050869"/>
            <a:ext cx="10601815" cy="4637313"/>
          </a:xfrm>
          <a:prstGeom prst="rect">
            <a:avLst/>
          </a:prstGeom>
        </p:spPr>
        <p:txBody>
          <a:bodyPr vert="horz" lIns="45720" tIns="45720" rIns="4572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cout</a:t>
            </a:r>
            <a:r>
              <a:rPr lang="en-US" dirty="0">
                <a:ln w="0"/>
                <a:effectLst>
                  <a:outerShdw blurRad="38100" dist="19050" dir="2700000" algn="tl" rotWithShape="0">
                    <a:schemeClr val="dk1">
                      <a:alpha val="40000"/>
                    </a:schemeClr>
                  </a:outerShdw>
                </a:effectLst>
              </a:rPr>
              <a:t>&lt;&lt;"Enter the number to be search :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cin</a:t>
            </a:r>
            <a:r>
              <a:rPr lang="en-US" dirty="0">
                <a:ln w="0"/>
                <a:effectLst>
                  <a:outerShdw blurRad="38100" dist="19050" dir="2700000" algn="tl" rotWithShape="0">
                    <a:schemeClr val="dk1">
                      <a:alpha val="40000"/>
                    </a:schemeClr>
                  </a:outerShdw>
                </a:effectLst>
              </a:rPr>
              <a:t>&gt;&gt;</a:t>
            </a:r>
            <a:r>
              <a:rPr lang="en-US" dirty="0" err="1">
                <a:ln w="0"/>
                <a:effectLst>
                  <a:outerShdw blurRad="38100" dist="19050" dir="2700000" algn="tl" rotWithShape="0">
                    <a:schemeClr val="dk1">
                      <a:alpha val="40000"/>
                    </a:schemeClr>
                  </a:outerShdw>
                </a:effectLst>
              </a:rPr>
              <a:t>num</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for(</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=0; </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&lt;n; </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if(</a:t>
            </a:r>
            <a:r>
              <a:rPr lang="en-US" dirty="0" err="1">
                <a:ln w="0"/>
                <a:effectLst>
                  <a:outerShdw blurRad="38100" dist="19050" dir="2700000" algn="tl" rotWithShape="0">
                    <a:schemeClr val="dk1">
                      <a:alpha val="40000"/>
                    </a:schemeClr>
                  </a:outerShdw>
                </a:effectLst>
              </a:rPr>
              <a:t>arr</a:t>
            </a:r>
            <a:r>
              <a:rPr lang="en-US" dirty="0">
                <a:ln w="0"/>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i</a:t>
            </a:r>
            <a:r>
              <a:rPr lang="en-US" dirty="0">
                <a:ln w="0"/>
                <a:effectLst>
                  <a:outerShdw blurRad="38100" dist="19050" dir="2700000" algn="tl" rotWithShape="0">
                    <a:schemeClr val="dk1">
                      <a:alpha val="40000"/>
                    </a:schemeClr>
                  </a:outerShdw>
                </a:effectLst>
              </a:rPr>
              <a:t>]==</a:t>
            </a:r>
            <a:r>
              <a:rPr lang="en-US" dirty="0" err="1">
                <a:ln w="0"/>
                <a:effectLst>
                  <a:outerShdw blurRad="38100" dist="19050" dir="2700000" algn="tl" rotWithShape="0">
                    <a:schemeClr val="dk1">
                      <a:alpha val="40000"/>
                    </a:schemeClr>
                  </a:outerShdw>
                </a:effectLst>
              </a:rPr>
              <a:t>num</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c=1;</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pos</a:t>
            </a:r>
            <a:r>
              <a:rPr lang="en-US" dirty="0">
                <a:ln w="0"/>
                <a:effectLst>
                  <a:outerShdw blurRad="38100" dist="19050" dir="2700000" algn="tl" rotWithShape="0">
                    <a:schemeClr val="dk1">
                      <a:alpha val="40000"/>
                    </a:schemeClr>
                  </a:outerShdw>
                </a:effectLst>
              </a:rPr>
              <a:t>=i+1;</a:t>
            </a:r>
          </a:p>
          <a:p>
            <a:pPr marL="0" indent="0">
              <a:buNone/>
            </a:pPr>
            <a:r>
              <a:rPr lang="en-US" dirty="0">
                <a:ln w="0"/>
                <a:effectLst>
                  <a:outerShdw blurRad="38100" dist="19050" dir="2700000" algn="tl" rotWithShape="0">
                    <a:schemeClr val="dk1">
                      <a:alpha val="40000"/>
                    </a:schemeClr>
                  </a:outerShdw>
                </a:effectLst>
              </a:rPr>
              <a:t>			break;</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a:t>
            </a:r>
            <a:r>
              <a:rPr lang="en-US" dirty="0" smtClean="0">
                <a:ln w="0"/>
                <a:effectLst>
                  <a:outerShdw blurRad="38100" dist="19050" dir="2700000" algn="tl" rotWithShape="0">
                    <a:schemeClr val="dk1">
                      <a:alpha val="40000"/>
                    </a:schemeClr>
                  </a:outerShdw>
                </a:effectLst>
              </a:rPr>
              <a:t>}</a:t>
            </a:r>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0020468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6" name="Rounded Rectangle 5"/>
          <p:cNvSpPr/>
          <p:nvPr/>
        </p:nvSpPr>
        <p:spPr>
          <a:xfrm>
            <a:off x="744585" y="1888887"/>
            <a:ext cx="11116490"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1024128" y="2076995"/>
            <a:ext cx="10601815" cy="4585062"/>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dirty="0">
                <a:ln w="0"/>
                <a:effectLst>
                  <a:outerShdw blurRad="38100" dist="19050" dir="2700000" algn="tl" rotWithShape="0">
                    <a:schemeClr val="dk1">
                      <a:alpha val="40000"/>
                    </a:schemeClr>
                  </a:outerShdw>
                </a:effectLst>
              </a:rPr>
              <a:t>	if(c==0)</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cout</a:t>
            </a:r>
            <a:r>
              <a:rPr lang="en-US" dirty="0">
                <a:ln w="0"/>
                <a:effectLst>
                  <a:outerShdw blurRad="38100" dist="19050" dir="2700000" algn="tl" rotWithShape="0">
                    <a:schemeClr val="dk1">
                      <a:alpha val="40000"/>
                    </a:schemeClr>
                  </a:outerShdw>
                </a:effectLst>
              </a:rPr>
              <a:t>&lt;&lt;"Number not found..!!";</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else</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cout</a:t>
            </a:r>
            <a:r>
              <a:rPr lang="en-US" dirty="0">
                <a:ln w="0"/>
                <a:effectLst>
                  <a:outerShdw blurRad="38100" dist="19050" dir="2700000" algn="tl" rotWithShape="0">
                    <a:schemeClr val="dk1">
                      <a:alpha val="40000"/>
                    </a:schemeClr>
                  </a:outerShdw>
                </a:effectLst>
              </a:rPr>
              <a:t>&lt;&lt;</a:t>
            </a:r>
            <a:r>
              <a:rPr lang="en-US" dirty="0" err="1">
                <a:ln w="0"/>
                <a:effectLst>
                  <a:outerShdw blurRad="38100" dist="19050" dir="2700000" algn="tl" rotWithShape="0">
                    <a:schemeClr val="dk1">
                      <a:alpha val="40000"/>
                    </a:schemeClr>
                  </a:outerShdw>
                </a:effectLst>
              </a:rPr>
              <a:t>num</a:t>
            </a:r>
            <a:r>
              <a:rPr lang="en-US" dirty="0">
                <a:ln w="0"/>
                <a:effectLst>
                  <a:outerShdw blurRad="38100" dist="19050" dir="2700000" algn="tl" rotWithShape="0">
                    <a:schemeClr val="dk1">
                      <a:alpha val="40000"/>
                    </a:schemeClr>
                  </a:outerShdw>
                </a:effectLst>
              </a:rPr>
              <a:t>&lt;&lt;" found at position "&lt;&lt;</a:t>
            </a:r>
            <a:r>
              <a:rPr lang="en-US" dirty="0" err="1">
                <a:ln w="0"/>
                <a:effectLst>
                  <a:outerShdw blurRad="38100" dist="19050" dir="2700000" algn="tl" rotWithShape="0">
                    <a:schemeClr val="dk1">
                      <a:alpha val="40000"/>
                    </a:schemeClr>
                  </a:outerShdw>
                </a:effectLst>
              </a:rPr>
              <a:t>pos</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	}</a:t>
            </a:r>
          </a:p>
          <a:p>
            <a:pPr marL="0" indent="0">
              <a:buNone/>
            </a:pPr>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rPr>
              <a:t>getch</a:t>
            </a:r>
            <a:r>
              <a:rPr lang="en-US" dirty="0">
                <a:ln w="0"/>
                <a:effectLst>
                  <a:outerShdw blurRad="38100" dist="19050" dir="2700000" algn="tl" rotWithShape="0">
                    <a:schemeClr val="dk1">
                      <a:alpha val="40000"/>
                    </a:schemeClr>
                  </a:outerShdw>
                </a:effectLst>
              </a:rPr>
              <a:t>();</a:t>
            </a:r>
          </a:p>
          <a:p>
            <a:pPr marL="0" indent="0">
              <a:buNone/>
            </a:pPr>
            <a:r>
              <a:rPr lang="en-US" dirty="0">
                <a:ln w="0"/>
                <a:effectLst>
                  <a:outerShdw blurRad="38100" dist="19050" dir="2700000" algn="tl" rotWithShape="0">
                    <a:schemeClr val="dk1">
                      <a:alpha val="40000"/>
                    </a:schemeClr>
                  </a:outerShdw>
                </a:effectLst>
              </a:rPr>
              <a:t>}</a:t>
            </a:r>
            <a:endParaRPr lang="en-US" sz="2000" dirty="0"/>
          </a:p>
        </p:txBody>
      </p:sp>
    </p:spTree>
    <p:extLst>
      <p:ext uri="{BB962C8B-B14F-4D97-AF65-F5344CB8AC3E}">
        <p14:creationId xmlns:p14="http://schemas.microsoft.com/office/powerpoint/2010/main" xmlns="" val="2494445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Data Structure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lvl="0" fontAlgn="base"/>
            <a:r>
              <a:rPr lang="en-US" b="1" dirty="0" smtClean="0"/>
              <a:t>Entity : An </a:t>
            </a:r>
            <a:r>
              <a:rPr lang="en-US" b="1" dirty="0"/>
              <a:t>entity is something that has certain attributes or properties which may be assigned </a:t>
            </a:r>
            <a:r>
              <a:rPr lang="en-US" b="1" dirty="0" smtClean="0"/>
              <a:t>values. The </a:t>
            </a:r>
            <a:r>
              <a:rPr lang="en-US" b="1" dirty="0"/>
              <a:t>values themselves may be numeric or nonnumeric</a:t>
            </a:r>
            <a:r>
              <a:rPr lang="en-US" b="1" dirty="0" smtClean="0"/>
              <a:t>.</a:t>
            </a:r>
          </a:p>
          <a:p>
            <a:pPr lvl="0" fontAlgn="base"/>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805791656"/>
              </p:ext>
            </p:extLst>
          </p:nvPr>
        </p:nvGraphicFramePr>
        <p:xfrm>
          <a:off x="1789611" y="3762100"/>
          <a:ext cx="8686799" cy="1802676"/>
        </p:xfrm>
        <a:graphic>
          <a:graphicData uri="http://schemas.openxmlformats.org/drawingml/2006/table">
            <a:tbl>
              <a:tblPr>
                <a:tableStyleId>{5C22544A-7EE6-4342-B048-85BDC9FD1C3A}</a:tableStyleId>
              </a:tblPr>
              <a:tblGrid>
                <a:gridCol w="2011680">
                  <a:extLst>
                    <a:ext uri="{9D8B030D-6E8A-4147-A177-3AD203B41FA5}">
                      <a16:colId xmlns:a16="http://schemas.microsoft.com/office/drawing/2014/main" xmlns="" val="653390078"/>
                    </a:ext>
                  </a:extLst>
                </a:gridCol>
                <a:gridCol w="1076517">
                  <a:extLst>
                    <a:ext uri="{9D8B030D-6E8A-4147-A177-3AD203B41FA5}">
                      <a16:colId xmlns:a16="http://schemas.microsoft.com/office/drawing/2014/main" xmlns="" val="3743645278"/>
                    </a:ext>
                  </a:extLst>
                </a:gridCol>
                <a:gridCol w="896574">
                  <a:extLst>
                    <a:ext uri="{9D8B030D-6E8A-4147-A177-3AD203B41FA5}">
                      <a16:colId xmlns:a16="http://schemas.microsoft.com/office/drawing/2014/main" xmlns="" val="3604337969"/>
                    </a:ext>
                  </a:extLst>
                </a:gridCol>
                <a:gridCol w="1235279">
                  <a:extLst>
                    <a:ext uri="{9D8B030D-6E8A-4147-A177-3AD203B41FA5}">
                      <a16:colId xmlns:a16="http://schemas.microsoft.com/office/drawing/2014/main" xmlns="" val="3855025778"/>
                    </a:ext>
                  </a:extLst>
                </a:gridCol>
                <a:gridCol w="1055964">
                  <a:extLst>
                    <a:ext uri="{9D8B030D-6E8A-4147-A177-3AD203B41FA5}">
                      <a16:colId xmlns:a16="http://schemas.microsoft.com/office/drawing/2014/main" xmlns="" val="2309577833"/>
                    </a:ext>
                  </a:extLst>
                </a:gridCol>
                <a:gridCol w="2410785">
                  <a:extLst>
                    <a:ext uri="{9D8B030D-6E8A-4147-A177-3AD203B41FA5}">
                      <a16:colId xmlns:a16="http://schemas.microsoft.com/office/drawing/2014/main" xmlns="" val="2751594823"/>
                    </a:ext>
                  </a:extLst>
                </a:gridCol>
              </a:tblGrid>
              <a:tr h="901338">
                <a:tc>
                  <a:txBody>
                    <a:bodyPr/>
                    <a:lstStyle/>
                    <a:p>
                      <a:pPr algn="ctr" fontAlgn="ctr"/>
                      <a:r>
                        <a:rPr lang="en-US" sz="2400" u="none" strike="noStrike" dirty="0">
                          <a:effectLst/>
                        </a:rPr>
                        <a:t>Attributes </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Name</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Age</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Sex</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Education</a:t>
                      </a:r>
                      <a:endParaRPr lang="en-US" sz="2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501087092"/>
                  </a:ext>
                </a:extLst>
              </a:tr>
              <a:tr h="901338">
                <a:tc>
                  <a:txBody>
                    <a:bodyPr/>
                    <a:lstStyle/>
                    <a:p>
                      <a:pPr algn="ctr" fontAlgn="ctr"/>
                      <a:r>
                        <a:rPr lang="en-US" sz="2400" u="none" strike="noStrike">
                          <a:effectLst/>
                        </a:rPr>
                        <a:t>Values</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Atul </a:t>
                      </a:r>
                      <a:endParaRPr lang="en-US" sz="2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dirty="0">
                          <a:effectLst/>
                        </a:rPr>
                        <a:t>22</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dirty="0">
                          <a:effectLst/>
                        </a:rPr>
                        <a:t>M</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400" u="none" strike="noStrike" dirty="0">
                          <a:effectLst/>
                        </a:rPr>
                        <a:t>S.E. (</a:t>
                      </a:r>
                      <a:r>
                        <a:rPr lang="en-US" sz="2400" u="none" strike="noStrike" dirty="0" smtClean="0">
                          <a:effectLst/>
                        </a:rPr>
                        <a:t>Computer)</a:t>
                      </a:r>
                      <a:endParaRPr lang="en-US" sz="2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509088295"/>
                  </a:ext>
                </a:extLst>
              </a:tr>
            </a:tbl>
          </a:graphicData>
        </a:graphic>
      </p:graphicFrame>
      <p:cxnSp>
        <p:nvCxnSpPr>
          <p:cNvPr id="6" name="Straight Arrow Connector 5"/>
          <p:cNvCxnSpPr/>
          <p:nvPr/>
        </p:nvCxnSpPr>
        <p:spPr>
          <a:xfrm>
            <a:off x="4036423" y="4245429"/>
            <a:ext cx="653143"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036423" y="5103223"/>
            <a:ext cx="653143"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080644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03671"/>
          </a:xfrm>
        </p:spPr>
        <p:txBody>
          <a:bodyPr/>
          <a:lstStyle/>
          <a:p>
            <a:pPr algn="ctr"/>
            <a:r>
              <a:rPr lang="en-US" dirty="0" smtClean="0"/>
              <a:t>ALGORITHM – LINEAR SEARCH</a:t>
            </a:r>
            <a:endParaRPr lang="en-US" dirty="0"/>
          </a:p>
        </p:txBody>
      </p:sp>
      <p:sp>
        <p:nvSpPr>
          <p:cNvPr id="6" name="Rounded Rectangle 5"/>
          <p:cNvSpPr/>
          <p:nvPr/>
        </p:nvSpPr>
        <p:spPr>
          <a:xfrm>
            <a:off x="744585" y="1888887"/>
            <a:ext cx="11116490" cy="4969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 program linear search"/>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27218"/>
          <a:stretch/>
        </p:blipFill>
        <p:spPr bwMode="auto">
          <a:xfrm>
            <a:off x="1085139" y="2414469"/>
            <a:ext cx="10435382" cy="39179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93088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1126018"/>
          </a:xfrm>
        </p:spPr>
        <p:txBody>
          <a:bodyPr/>
          <a:lstStyle/>
          <a:p>
            <a:pPr algn="ctr"/>
            <a:r>
              <a:rPr lang="en-US" dirty="0" smtClean="0"/>
              <a:t>ALGORITHM – BINARY SEARCH</a:t>
            </a:r>
            <a:endParaRPr lang="en-US" dirty="0"/>
          </a:p>
        </p:txBody>
      </p:sp>
      <p:sp>
        <p:nvSpPr>
          <p:cNvPr id="3" name="Content Placeholder 2"/>
          <p:cNvSpPr>
            <a:spLocks noGrp="1"/>
          </p:cNvSpPr>
          <p:nvPr>
            <p:ph idx="1"/>
          </p:nvPr>
        </p:nvSpPr>
        <p:spPr>
          <a:xfrm>
            <a:off x="744584" y="1711234"/>
            <a:ext cx="9999618" cy="4963886"/>
          </a:xfrm>
        </p:spPr>
        <p:txBody>
          <a:bodyPr>
            <a:normAutofit fontScale="92500" lnSpcReduction="10000"/>
          </a:bodyPr>
          <a:lstStyle/>
          <a:p>
            <a:r>
              <a:rPr lang="en-US" dirty="0">
                <a:solidFill>
                  <a:srgbClr val="FF0000"/>
                </a:solidFill>
              </a:rPr>
              <a:t>Binary search is used to search an </a:t>
            </a:r>
            <a:r>
              <a:rPr lang="en-US" dirty="0" smtClean="0">
                <a:solidFill>
                  <a:srgbClr val="FF0000"/>
                </a:solidFill>
              </a:rPr>
              <a:t>element </a:t>
            </a:r>
            <a:r>
              <a:rPr lang="en-US" dirty="0">
                <a:solidFill>
                  <a:srgbClr val="FF0000"/>
                </a:solidFill>
              </a:rPr>
              <a:t>from sorted array</a:t>
            </a:r>
            <a:r>
              <a:rPr lang="en-US" dirty="0" smtClean="0">
                <a:solidFill>
                  <a:srgbClr val="FF0000"/>
                </a:solidFill>
              </a:rPr>
              <a:t>.</a:t>
            </a:r>
            <a:endParaRPr lang="en-US" dirty="0"/>
          </a:p>
          <a:p>
            <a:r>
              <a:rPr lang="en-US" dirty="0"/>
              <a:t>Binary (DATA, LB, UB, </a:t>
            </a:r>
            <a:r>
              <a:rPr lang="en-US" dirty="0" smtClean="0"/>
              <a:t>ITEM</a:t>
            </a:r>
            <a:r>
              <a:rPr lang="en-US" dirty="0"/>
              <a:t>, LOC) </a:t>
            </a:r>
            <a:r>
              <a:rPr lang="en-US" dirty="0" smtClean="0"/>
              <a:t>: Here </a:t>
            </a:r>
            <a:r>
              <a:rPr lang="en-US" dirty="0"/>
              <a:t>DATA is a sorted array with lower bound LB and upper bound UB. ITEM is </a:t>
            </a:r>
            <a:r>
              <a:rPr lang="en-US" dirty="0" smtClean="0"/>
              <a:t>given element</a:t>
            </a:r>
            <a:r>
              <a:rPr lang="en-US" dirty="0"/>
              <a:t>. BEG denotes beginning, MID </a:t>
            </a:r>
            <a:r>
              <a:rPr lang="en-US" dirty="0" smtClean="0"/>
              <a:t>denotes </a:t>
            </a:r>
            <a:r>
              <a:rPr lang="en-US" dirty="0"/>
              <a:t>middle and END denotes end </a:t>
            </a:r>
            <a:r>
              <a:rPr lang="en-US" dirty="0" smtClean="0"/>
              <a:t>location of DATA</a:t>
            </a:r>
            <a:r>
              <a:rPr lang="en-US" dirty="0"/>
              <a:t>. This algorithm finds the location LOC of ITEM in DATA or sets LOC = NULL, </a:t>
            </a:r>
            <a:r>
              <a:rPr lang="en-US" dirty="0" smtClean="0"/>
              <a:t>if </a:t>
            </a:r>
            <a:r>
              <a:rPr lang="en-US" dirty="0"/>
              <a:t>search is unsuccessful</a:t>
            </a:r>
            <a:r>
              <a:rPr lang="en-US" dirty="0" smtClean="0"/>
              <a:t>.</a:t>
            </a:r>
          </a:p>
          <a:p>
            <a:r>
              <a:rPr lang="en-US" dirty="0">
                <a:solidFill>
                  <a:srgbClr val="FF0000"/>
                </a:solidFill>
              </a:rPr>
              <a:t>Advantages of binary search algorithm :</a:t>
            </a:r>
          </a:p>
          <a:p>
            <a:pPr marL="457200" lvl="0" indent="-457200">
              <a:buFont typeface="+mj-lt"/>
              <a:buAutoNum type="arabicPeriod"/>
            </a:pPr>
            <a:r>
              <a:rPr lang="en-US" dirty="0"/>
              <a:t>Binary search algorithm is efficient as the search scope gets reduced to half the size of the array, with each iteration.</a:t>
            </a:r>
          </a:p>
          <a:p>
            <a:pPr marL="457200" indent="-457200">
              <a:buFont typeface="+mj-lt"/>
              <a:buAutoNum type="arabicPeriod"/>
            </a:pPr>
            <a:r>
              <a:rPr lang="en-US" dirty="0" smtClean="0"/>
              <a:t>The </a:t>
            </a:r>
            <a:r>
              <a:rPr lang="en-US" dirty="0"/>
              <a:t>number of comparisons required are approximately equal to </a:t>
            </a:r>
            <a:r>
              <a:rPr lang="en-US" dirty="0" smtClean="0"/>
              <a:t>log</a:t>
            </a:r>
            <a:r>
              <a:rPr lang="en-US" baseline="-25000" dirty="0" smtClean="0"/>
              <a:t>2</a:t>
            </a:r>
            <a:r>
              <a:rPr lang="en-US" dirty="0" smtClean="0"/>
              <a:t>n </a:t>
            </a:r>
            <a:r>
              <a:rPr lang="en-US" dirty="0"/>
              <a:t>which are less </a:t>
            </a:r>
            <a:r>
              <a:rPr lang="en-US" dirty="0" smtClean="0"/>
              <a:t>than linear </a:t>
            </a:r>
            <a:r>
              <a:rPr lang="en-US" dirty="0"/>
              <a:t>search</a:t>
            </a:r>
            <a:r>
              <a:rPr lang="en-US" dirty="0" smtClean="0"/>
              <a:t>.</a:t>
            </a:r>
          </a:p>
          <a:p>
            <a:pPr marL="0" indent="0">
              <a:buNone/>
            </a:pPr>
            <a:r>
              <a:rPr lang="en-US" dirty="0" smtClean="0">
                <a:solidFill>
                  <a:srgbClr val="FF0000"/>
                </a:solidFill>
              </a:rPr>
              <a:t> Dis-Advantages </a:t>
            </a:r>
            <a:r>
              <a:rPr lang="en-US" dirty="0">
                <a:solidFill>
                  <a:srgbClr val="FF0000"/>
                </a:solidFill>
              </a:rPr>
              <a:t>of binary search algorithm </a:t>
            </a:r>
            <a:r>
              <a:rPr lang="en-US" dirty="0" smtClean="0">
                <a:solidFill>
                  <a:srgbClr val="FF0000"/>
                </a:solidFill>
              </a:rPr>
              <a:t>:</a:t>
            </a:r>
          </a:p>
          <a:p>
            <a:pPr marL="457200" indent="-457200">
              <a:buFont typeface="+mj-lt"/>
              <a:buAutoNum type="arabicPeriod"/>
            </a:pPr>
            <a:r>
              <a:rPr lang="en-US" dirty="0"/>
              <a:t>The access of list must be random means the middle </a:t>
            </a:r>
            <a:r>
              <a:rPr lang="en-US" dirty="0" smtClean="0"/>
              <a:t>element </a:t>
            </a:r>
            <a:r>
              <a:rPr lang="en-US" dirty="0"/>
              <a:t>can be accessed</a:t>
            </a:r>
            <a:r>
              <a:rPr lang="en-US" dirty="0" smtClean="0"/>
              <a:t>.</a:t>
            </a:r>
          </a:p>
          <a:p>
            <a:pPr marL="457200" indent="-457200">
              <a:buFont typeface="+mj-lt"/>
              <a:buAutoNum type="arabicPeriod"/>
            </a:pPr>
            <a:r>
              <a:rPr lang="en-US" dirty="0" smtClean="0"/>
              <a:t>The given list must be sorted.</a:t>
            </a:r>
            <a:endParaRPr lang="en-US" dirty="0"/>
          </a:p>
          <a:p>
            <a:pPr marL="457200" lvl="0" indent="-457200">
              <a:buFont typeface="+mj-lt"/>
              <a:buAutoNum type="arabicPeriod"/>
            </a:pPr>
            <a:r>
              <a:rPr lang="en-US" dirty="0" smtClean="0"/>
              <a:t>At each </a:t>
            </a:r>
            <a:r>
              <a:rPr lang="en-US" dirty="0"/>
              <a:t>iteration, middle entry calculation is required</a:t>
            </a:r>
            <a:r>
              <a:rPr lang="en-US" dirty="0" smtClean="0"/>
              <a:t>.</a:t>
            </a:r>
            <a:endParaRPr lang="en-US" dirty="0"/>
          </a:p>
        </p:txBody>
      </p:sp>
    </p:spTree>
    <p:extLst>
      <p:ext uri="{BB962C8B-B14F-4D97-AF65-F5344CB8AC3E}">
        <p14:creationId xmlns:p14="http://schemas.microsoft.com/office/powerpoint/2010/main" xmlns="" val="13392127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ALGORITHM – BINARY SEARCH</a:t>
            </a:r>
            <a:endParaRPr lang="en-US" dirty="0"/>
          </a:p>
        </p:txBody>
      </p:sp>
      <p:sp>
        <p:nvSpPr>
          <p:cNvPr id="6" name="Content Placeholder 5"/>
          <p:cNvSpPr>
            <a:spLocks noGrp="1"/>
          </p:cNvSpPr>
          <p:nvPr>
            <p:ph idx="1"/>
          </p:nvPr>
        </p:nvSpPr>
        <p:spPr>
          <a:xfrm>
            <a:off x="1024127" y="1841864"/>
            <a:ext cx="9720073" cy="4990009"/>
          </a:xfrm>
        </p:spPr>
        <p:txBody>
          <a:bodyPr>
            <a:normAutofit fontScale="85000" lnSpcReduction="20000"/>
          </a:bodyPr>
          <a:lstStyle/>
          <a:p>
            <a:r>
              <a:rPr lang="en-US" dirty="0"/>
              <a:t>Step 1: [Initialize </a:t>
            </a:r>
            <a:r>
              <a:rPr lang="en-US" dirty="0" smtClean="0"/>
              <a:t>Variables]</a:t>
            </a:r>
          </a:p>
          <a:p>
            <a:pPr marL="923544" lvl="6" indent="0">
              <a:buNone/>
            </a:pPr>
            <a:r>
              <a:rPr lang="en-US" sz="2200" dirty="0" smtClean="0"/>
              <a:t>Set </a:t>
            </a:r>
            <a:r>
              <a:rPr lang="en-US" sz="2200" dirty="0"/>
              <a:t>BEG = LB, END = UB and MID = INT ((BEG + </a:t>
            </a:r>
            <a:r>
              <a:rPr lang="en-US" sz="2200" dirty="0" smtClean="0"/>
              <a:t>END)/2</a:t>
            </a:r>
            <a:r>
              <a:rPr lang="en-US" sz="2200" dirty="0"/>
              <a:t>)</a:t>
            </a:r>
          </a:p>
          <a:p>
            <a:r>
              <a:rPr lang="en-US" dirty="0"/>
              <a:t>Step 2: Repeat steps 3 and 4 </a:t>
            </a:r>
            <a:r>
              <a:rPr lang="en-US" dirty="0" smtClean="0"/>
              <a:t>WHILE </a:t>
            </a:r>
            <a:r>
              <a:rPr lang="en-US" dirty="0"/>
              <a:t>BEG </a:t>
            </a:r>
            <a:r>
              <a:rPr lang="en-US" dirty="0" smtClean="0"/>
              <a:t>&lt;= </a:t>
            </a:r>
            <a:r>
              <a:rPr lang="en-US" dirty="0"/>
              <a:t>END AND DATA[MID] </a:t>
            </a:r>
            <a:r>
              <a:rPr lang="en-US" dirty="0" smtClean="0"/>
              <a:t>!= ITEM</a:t>
            </a:r>
            <a:endParaRPr lang="en-US" dirty="0"/>
          </a:p>
          <a:p>
            <a:r>
              <a:rPr lang="en-US" dirty="0"/>
              <a:t>Step 3: If ITEM &lt; DATA[MID</a:t>
            </a:r>
            <a:r>
              <a:rPr lang="en-US" dirty="0" smtClean="0"/>
              <a:t>] </a:t>
            </a:r>
            <a:r>
              <a:rPr lang="en-US" dirty="0"/>
              <a:t>then : </a:t>
            </a:r>
            <a:endParaRPr lang="en-US" dirty="0" smtClean="0"/>
          </a:p>
          <a:p>
            <a:pPr marL="923544" lvl="6" indent="0">
              <a:buNone/>
            </a:pPr>
            <a:r>
              <a:rPr lang="en-US" sz="2200" dirty="0" smtClean="0"/>
              <a:t>Set </a:t>
            </a:r>
            <a:r>
              <a:rPr lang="en-US" sz="2200" dirty="0"/>
              <a:t>END </a:t>
            </a:r>
            <a:r>
              <a:rPr lang="en-US" sz="2200" dirty="0" smtClean="0"/>
              <a:t>= (MID – 1)</a:t>
            </a:r>
          </a:p>
          <a:p>
            <a:pPr marL="923544" lvl="6" indent="0">
              <a:buNone/>
            </a:pPr>
            <a:r>
              <a:rPr lang="en-US" sz="2200" smtClean="0"/>
              <a:t>Else :</a:t>
            </a:r>
            <a:endParaRPr lang="en-US" sz="2200" dirty="0" smtClean="0"/>
          </a:p>
          <a:p>
            <a:pPr marL="923544" lvl="6" indent="0">
              <a:buNone/>
            </a:pPr>
            <a:r>
              <a:rPr lang="en-US" sz="2200" dirty="0" smtClean="0"/>
              <a:t>Set </a:t>
            </a:r>
            <a:r>
              <a:rPr lang="en-US" sz="2200" dirty="0"/>
              <a:t>BEG </a:t>
            </a:r>
            <a:r>
              <a:rPr lang="en-US" sz="2200" dirty="0" smtClean="0"/>
              <a:t>= (MID + 1)</a:t>
            </a:r>
          </a:p>
          <a:p>
            <a:pPr marL="923544" lvl="6" indent="0">
              <a:buNone/>
            </a:pPr>
            <a:r>
              <a:rPr lang="en-US" sz="2200" dirty="0" smtClean="0"/>
              <a:t>[End </a:t>
            </a:r>
            <a:r>
              <a:rPr lang="en-US" sz="2200" dirty="0"/>
              <a:t>of If structure</a:t>
            </a:r>
            <a:r>
              <a:rPr lang="en-US" sz="2200" dirty="0" smtClean="0"/>
              <a:t>]</a:t>
            </a:r>
            <a:endParaRPr lang="en-US" sz="2200" dirty="0"/>
          </a:p>
          <a:p>
            <a:r>
              <a:rPr lang="en-US" dirty="0"/>
              <a:t>Step 4: Set MID </a:t>
            </a:r>
            <a:r>
              <a:rPr lang="en-US" dirty="0" smtClean="0"/>
              <a:t>= </a:t>
            </a:r>
            <a:r>
              <a:rPr lang="en-US" dirty="0"/>
              <a:t>INT ((BEG + END)/2</a:t>
            </a:r>
            <a:r>
              <a:rPr lang="en-US" dirty="0" smtClean="0"/>
              <a:t>)</a:t>
            </a:r>
          </a:p>
          <a:p>
            <a:pPr lvl="5"/>
            <a:r>
              <a:rPr lang="en-US" sz="2200" dirty="0"/>
              <a:t>[End of step 2 loop]</a:t>
            </a:r>
          </a:p>
          <a:p>
            <a:r>
              <a:rPr lang="en-US" dirty="0"/>
              <a:t>Step 5: If DATA[MID] = </a:t>
            </a:r>
            <a:r>
              <a:rPr lang="en-US" dirty="0" smtClean="0"/>
              <a:t>ITEM </a:t>
            </a:r>
            <a:r>
              <a:rPr lang="en-US" dirty="0"/>
              <a:t>then </a:t>
            </a:r>
            <a:r>
              <a:rPr lang="en-US" dirty="0" smtClean="0"/>
              <a:t>:</a:t>
            </a:r>
          </a:p>
          <a:p>
            <a:pPr marL="777240" lvl="5" indent="0">
              <a:buNone/>
            </a:pPr>
            <a:r>
              <a:rPr lang="en-US" sz="2200" dirty="0" smtClean="0"/>
              <a:t>Set </a:t>
            </a:r>
            <a:r>
              <a:rPr lang="en-US" sz="2200" dirty="0"/>
              <a:t>LOC </a:t>
            </a:r>
            <a:r>
              <a:rPr lang="en-US" sz="2200" dirty="0" smtClean="0"/>
              <a:t>= MID</a:t>
            </a:r>
          </a:p>
          <a:p>
            <a:pPr lvl="4"/>
            <a:r>
              <a:rPr lang="en-US" sz="2200" dirty="0" smtClean="0"/>
              <a:t>Else : </a:t>
            </a:r>
          </a:p>
          <a:p>
            <a:pPr marL="777240" lvl="5" indent="0">
              <a:buNone/>
            </a:pPr>
            <a:r>
              <a:rPr lang="en-US" sz="2200" dirty="0" smtClean="0"/>
              <a:t>LOC </a:t>
            </a:r>
            <a:r>
              <a:rPr lang="en-US" sz="2200" dirty="0"/>
              <a:t>= </a:t>
            </a:r>
            <a:r>
              <a:rPr lang="en-US" sz="2200" dirty="0" smtClean="0"/>
              <a:t>NULL</a:t>
            </a:r>
          </a:p>
          <a:p>
            <a:pPr marL="777240" lvl="5" indent="0">
              <a:buNone/>
            </a:pPr>
            <a:r>
              <a:rPr lang="en-US" sz="2200" dirty="0" smtClean="0"/>
              <a:t>[End </a:t>
            </a:r>
            <a:r>
              <a:rPr lang="en-US" sz="2200" dirty="0"/>
              <a:t>of If structure]</a:t>
            </a:r>
          </a:p>
          <a:p>
            <a:r>
              <a:rPr lang="en-US" dirty="0"/>
              <a:t>Step 6: Exit</a:t>
            </a:r>
          </a:p>
        </p:txBody>
      </p:sp>
    </p:spTree>
    <p:extLst>
      <p:ext uri="{BB962C8B-B14F-4D97-AF65-F5344CB8AC3E}">
        <p14:creationId xmlns:p14="http://schemas.microsoft.com/office/powerpoint/2010/main" xmlns="" val="19322084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Binary Search Works</a:t>
            </a:r>
            <a:r>
              <a:rPr lang="en-US" dirty="0" smtClean="0"/>
              <a:t>?</a:t>
            </a:r>
            <a:endParaRPr lang="en-US" dirty="0"/>
          </a:p>
        </p:txBody>
      </p:sp>
      <p:sp>
        <p:nvSpPr>
          <p:cNvPr id="3" name="Content Placeholder 2"/>
          <p:cNvSpPr>
            <a:spLocks noGrp="1"/>
          </p:cNvSpPr>
          <p:nvPr>
            <p:ph idx="1"/>
          </p:nvPr>
        </p:nvSpPr>
        <p:spPr/>
        <p:txBody>
          <a:bodyPr/>
          <a:lstStyle/>
          <a:p>
            <a:r>
              <a:rPr lang="en-US" dirty="0" smtClean="0"/>
              <a:t>For a binary search to work, it is mandatory for the target array to be sorted. We shall learn the process of binary search with a pictorial example. The following is our sorted array and let us assume that we need to search the location of value </a:t>
            </a:r>
            <a:r>
              <a:rPr lang="en-US" dirty="0" smtClean="0">
                <a:solidFill>
                  <a:srgbClr val="FF0000"/>
                </a:solidFill>
              </a:rPr>
              <a:t>31</a:t>
            </a:r>
            <a:r>
              <a:rPr lang="en-US" dirty="0" smtClean="0"/>
              <a:t> using binary search.</a:t>
            </a:r>
          </a:p>
          <a:p>
            <a:endParaRPr lang="en-US" dirty="0"/>
          </a:p>
        </p:txBody>
      </p:sp>
      <p:pic>
        <p:nvPicPr>
          <p:cNvPr id="5" name="Picture 4"/>
          <p:cNvPicPr>
            <a:picLocks noChangeAspect="1"/>
          </p:cNvPicPr>
          <p:nvPr/>
        </p:nvPicPr>
        <p:blipFill>
          <a:blip r:embed="rId2"/>
          <a:stretch>
            <a:fillRect/>
          </a:stretch>
        </p:blipFill>
        <p:spPr>
          <a:xfrm>
            <a:off x="1764661" y="3680300"/>
            <a:ext cx="8239005" cy="1234759"/>
          </a:xfrm>
          <a:prstGeom prst="rect">
            <a:avLst/>
          </a:prstGeom>
        </p:spPr>
      </p:pic>
    </p:spTree>
    <p:extLst>
      <p:ext uri="{BB962C8B-B14F-4D97-AF65-F5344CB8AC3E}">
        <p14:creationId xmlns:p14="http://schemas.microsoft.com/office/powerpoint/2010/main" xmlns="" val="2317256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Binary Search Works</a:t>
            </a:r>
            <a:r>
              <a:rPr lang="en-US" dirty="0" smtClean="0"/>
              <a:t>?</a:t>
            </a:r>
            <a:endParaRPr lang="en-US" dirty="0"/>
          </a:p>
        </p:txBody>
      </p:sp>
      <p:sp>
        <p:nvSpPr>
          <p:cNvPr id="3" name="Content Placeholder 2"/>
          <p:cNvSpPr>
            <a:spLocks noGrp="1"/>
          </p:cNvSpPr>
          <p:nvPr>
            <p:ph idx="1"/>
          </p:nvPr>
        </p:nvSpPr>
        <p:spPr>
          <a:xfrm>
            <a:off x="1024128" y="1985555"/>
            <a:ext cx="10118489" cy="4741816"/>
          </a:xfrm>
        </p:spPr>
        <p:txBody>
          <a:bodyPr>
            <a:normAutofit/>
          </a:bodyPr>
          <a:lstStyle/>
          <a:p>
            <a:r>
              <a:rPr lang="en-US" dirty="0"/>
              <a:t>First, we shall determine half of the array by using this formula </a:t>
            </a:r>
            <a:r>
              <a:rPr lang="en-US" dirty="0" smtClean="0"/>
              <a:t>−</a:t>
            </a:r>
          </a:p>
          <a:p>
            <a:endParaRPr lang="en-US" dirty="0" smtClean="0"/>
          </a:p>
          <a:p>
            <a:r>
              <a:rPr lang="en-US" dirty="0"/>
              <a:t>Here it is, 0 + (9 - 0 ) / 2 = 4 (integer value of 4.5). So, 4 is the mid of the array</a:t>
            </a:r>
            <a:r>
              <a:rPr lang="en-US" dirty="0" smtClean="0"/>
              <a:t>.</a:t>
            </a:r>
          </a:p>
          <a:p>
            <a:endParaRPr lang="en-US" dirty="0" smtClean="0"/>
          </a:p>
          <a:p>
            <a:endParaRPr lang="en-US" dirty="0"/>
          </a:p>
          <a:p>
            <a:r>
              <a:rPr lang="en-US" dirty="0" smtClean="0"/>
              <a:t>Now </a:t>
            </a:r>
            <a:r>
              <a:rPr lang="en-US" dirty="0"/>
              <a:t>we compare the value stored at location 4, with the value being searched, i.e. </a:t>
            </a:r>
            <a:r>
              <a:rPr lang="en-US" dirty="0">
                <a:solidFill>
                  <a:srgbClr val="FF0000"/>
                </a:solidFill>
              </a:rPr>
              <a:t>31</a:t>
            </a:r>
            <a:r>
              <a:rPr lang="en-US" dirty="0"/>
              <a:t>. We find that the value at location 4 is 27, which is not a match. As the value is greater than 27 and we have a sorted array, so we also know that the target value must be in the upper portion of the array.</a:t>
            </a:r>
          </a:p>
        </p:txBody>
      </p:sp>
      <p:sp>
        <p:nvSpPr>
          <p:cNvPr id="4" name="Rectangle 1"/>
          <p:cNvSpPr>
            <a:spLocks noChangeArrowheads="1"/>
          </p:cNvSpPr>
          <p:nvPr/>
        </p:nvSpPr>
        <p:spPr bwMode="auto">
          <a:xfrm>
            <a:off x="3223978" y="2500771"/>
            <a:ext cx="5708208" cy="338554"/>
          </a:xfrm>
          <a:prstGeom prst="rect">
            <a:avLst/>
          </a:prstGeom>
          <a:solidFill>
            <a:srgbClr val="F1F1F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a:t>mid = (high + low) / 2 </a:t>
            </a:r>
            <a:r>
              <a:rPr lang="en-US" altLang="en-US" sz="2200" dirty="0" smtClean="0"/>
              <a:t>= (9 + 0) / 2 = 4.5 = 4</a:t>
            </a:r>
            <a:endParaRPr lang="en-US" altLang="en-US" sz="2200" dirty="0"/>
          </a:p>
        </p:txBody>
      </p:sp>
      <p:pic>
        <p:nvPicPr>
          <p:cNvPr id="6" name="Picture 5"/>
          <p:cNvPicPr>
            <a:picLocks noChangeAspect="1"/>
          </p:cNvPicPr>
          <p:nvPr/>
        </p:nvPicPr>
        <p:blipFill>
          <a:blip r:embed="rId2"/>
          <a:stretch>
            <a:fillRect/>
          </a:stretch>
        </p:blipFill>
        <p:spPr>
          <a:xfrm>
            <a:off x="3163040" y="3370217"/>
            <a:ext cx="5830084" cy="1129784"/>
          </a:xfrm>
          <a:prstGeom prst="rect">
            <a:avLst/>
          </a:prstGeom>
        </p:spPr>
      </p:pic>
      <p:pic>
        <p:nvPicPr>
          <p:cNvPr id="7" name="Picture 6"/>
          <p:cNvPicPr>
            <a:picLocks noChangeAspect="1"/>
          </p:cNvPicPr>
          <p:nvPr/>
        </p:nvPicPr>
        <p:blipFill>
          <a:blip r:embed="rId3"/>
          <a:stretch>
            <a:fillRect/>
          </a:stretch>
        </p:blipFill>
        <p:spPr>
          <a:xfrm>
            <a:off x="3163040" y="5681418"/>
            <a:ext cx="5830084" cy="907171"/>
          </a:xfrm>
          <a:prstGeom prst="rect">
            <a:avLst/>
          </a:prstGeom>
        </p:spPr>
      </p:pic>
    </p:spTree>
    <p:extLst>
      <p:ext uri="{BB962C8B-B14F-4D97-AF65-F5344CB8AC3E}">
        <p14:creationId xmlns:p14="http://schemas.microsoft.com/office/powerpoint/2010/main" xmlns="" val="3762729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Binary Search Works</a:t>
            </a:r>
            <a:r>
              <a:rPr lang="en-US" dirty="0" smtClean="0"/>
              <a:t>?</a:t>
            </a:r>
            <a:endParaRPr lang="en-US" dirty="0"/>
          </a:p>
        </p:txBody>
      </p:sp>
      <p:sp>
        <p:nvSpPr>
          <p:cNvPr id="3" name="Content Placeholder 2"/>
          <p:cNvSpPr>
            <a:spLocks noGrp="1"/>
          </p:cNvSpPr>
          <p:nvPr>
            <p:ph idx="1"/>
          </p:nvPr>
        </p:nvSpPr>
        <p:spPr>
          <a:xfrm>
            <a:off x="1024128" y="1985555"/>
            <a:ext cx="10118489" cy="4741816"/>
          </a:xfrm>
        </p:spPr>
        <p:txBody>
          <a:bodyPr>
            <a:normAutofit/>
          </a:bodyPr>
          <a:lstStyle/>
          <a:p>
            <a:r>
              <a:rPr lang="en-US" dirty="0"/>
              <a:t>We change our low to mid + 1 and find the new mid value again</a:t>
            </a:r>
            <a:r>
              <a:rPr lang="en-US" dirty="0" smtClean="0"/>
              <a:t>.</a:t>
            </a:r>
          </a:p>
          <a:p>
            <a:endParaRPr lang="en-US" dirty="0" smtClean="0"/>
          </a:p>
          <a:p>
            <a:r>
              <a:rPr lang="en-US" dirty="0"/>
              <a:t>Our new mid is 7 now. We compare the value stored at location 7 with our target value 31.</a:t>
            </a:r>
            <a:endParaRPr lang="en-US" dirty="0" smtClean="0"/>
          </a:p>
          <a:p>
            <a:endParaRPr lang="en-US" dirty="0"/>
          </a:p>
          <a:p>
            <a:endParaRPr lang="en-US" dirty="0" smtClean="0"/>
          </a:p>
          <a:p>
            <a:r>
              <a:rPr lang="en-US" dirty="0"/>
              <a:t>The value stored at location 7 is not a match, rather it is more than what we are looking for. So, the value must be in the lower part from this location</a:t>
            </a:r>
            <a:r>
              <a:rPr lang="en-US" dirty="0" smtClean="0"/>
              <a:t>.</a:t>
            </a:r>
          </a:p>
          <a:p>
            <a:endParaRPr lang="en-US" dirty="0"/>
          </a:p>
        </p:txBody>
      </p:sp>
      <p:sp>
        <p:nvSpPr>
          <p:cNvPr id="5" name="Rectangle 1"/>
          <p:cNvSpPr>
            <a:spLocks noChangeArrowheads="1"/>
          </p:cNvSpPr>
          <p:nvPr/>
        </p:nvSpPr>
        <p:spPr bwMode="auto">
          <a:xfrm>
            <a:off x="3333313" y="2350442"/>
            <a:ext cx="5500116" cy="677108"/>
          </a:xfrm>
          <a:prstGeom prst="rect">
            <a:avLst/>
          </a:prstGeom>
          <a:solidFill>
            <a:srgbClr val="F1F1F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a:t>low = mid + 1 = 4 + 1 = 5</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a:t>mid = (high + low) / 2 = (9 +5) = 14 / 2 = 7</a:t>
            </a:r>
          </a:p>
        </p:txBody>
      </p:sp>
      <p:pic>
        <p:nvPicPr>
          <p:cNvPr id="7" name="Picture 6"/>
          <p:cNvPicPr>
            <a:picLocks noChangeAspect="1"/>
          </p:cNvPicPr>
          <p:nvPr/>
        </p:nvPicPr>
        <p:blipFill>
          <a:blip r:embed="rId2"/>
          <a:stretch>
            <a:fillRect/>
          </a:stretch>
        </p:blipFill>
        <p:spPr>
          <a:xfrm>
            <a:off x="2672707" y="3293160"/>
            <a:ext cx="6421979" cy="1409379"/>
          </a:xfrm>
          <a:prstGeom prst="rect">
            <a:avLst/>
          </a:prstGeom>
        </p:spPr>
      </p:pic>
      <p:pic>
        <p:nvPicPr>
          <p:cNvPr id="8" name="Picture 7"/>
          <p:cNvPicPr>
            <a:picLocks noChangeAspect="1"/>
          </p:cNvPicPr>
          <p:nvPr/>
        </p:nvPicPr>
        <p:blipFill>
          <a:blip r:embed="rId3"/>
          <a:stretch>
            <a:fillRect/>
          </a:stretch>
        </p:blipFill>
        <p:spPr>
          <a:xfrm>
            <a:off x="2672707" y="5448373"/>
            <a:ext cx="6421979" cy="924987"/>
          </a:xfrm>
          <a:prstGeom prst="rect">
            <a:avLst/>
          </a:prstGeom>
        </p:spPr>
      </p:pic>
    </p:spTree>
    <p:extLst>
      <p:ext uri="{BB962C8B-B14F-4D97-AF65-F5344CB8AC3E}">
        <p14:creationId xmlns:p14="http://schemas.microsoft.com/office/powerpoint/2010/main" xmlns="" val="2225563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Binary Search Works</a:t>
            </a:r>
            <a:r>
              <a:rPr lang="en-US" dirty="0" smtClean="0"/>
              <a:t>?</a:t>
            </a:r>
            <a:endParaRPr lang="en-US" dirty="0"/>
          </a:p>
        </p:txBody>
      </p:sp>
      <p:sp>
        <p:nvSpPr>
          <p:cNvPr id="3" name="Content Placeholder 2"/>
          <p:cNvSpPr>
            <a:spLocks noGrp="1"/>
          </p:cNvSpPr>
          <p:nvPr>
            <p:ph idx="1"/>
          </p:nvPr>
        </p:nvSpPr>
        <p:spPr>
          <a:xfrm>
            <a:off x="1024128" y="1985555"/>
            <a:ext cx="10118489" cy="4741816"/>
          </a:xfrm>
        </p:spPr>
        <p:txBody>
          <a:bodyPr>
            <a:normAutofit/>
          </a:bodyPr>
          <a:lstStyle/>
          <a:p>
            <a:r>
              <a:rPr lang="en-US" dirty="0"/>
              <a:t>We change our </a:t>
            </a:r>
            <a:r>
              <a:rPr lang="en-US" dirty="0" smtClean="0"/>
              <a:t>high </a:t>
            </a:r>
            <a:r>
              <a:rPr lang="en-US" dirty="0"/>
              <a:t>to mid </a:t>
            </a:r>
            <a:r>
              <a:rPr lang="en-US" dirty="0" smtClean="0"/>
              <a:t>– 1 </a:t>
            </a:r>
            <a:r>
              <a:rPr lang="en-US" dirty="0"/>
              <a:t>and find the new mid value again</a:t>
            </a:r>
            <a:r>
              <a:rPr lang="en-US" dirty="0" smtClean="0"/>
              <a:t>.</a:t>
            </a:r>
          </a:p>
          <a:p>
            <a:endParaRPr lang="en-US" dirty="0" smtClean="0"/>
          </a:p>
          <a:p>
            <a:r>
              <a:rPr lang="en-US" dirty="0"/>
              <a:t>Our new mid is </a:t>
            </a:r>
            <a:r>
              <a:rPr lang="en-US" dirty="0" smtClean="0"/>
              <a:t>5 </a:t>
            </a:r>
            <a:r>
              <a:rPr lang="en-US" dirty="0"/>
              <a:t>now. We compare the value stored at location </a:t>
            </a:r>
            <a:r>
              <a:rPr lang="en-US" dirty="0" smtClean="0"/>
              <a:t>5 </a:t>
            </a:r>
            <a:r>
              <a:rPr lang="en-US" dirty="0"/>
              <a:t>with our target value 31.</a:t>
            </a:r>
            <a:endParaRPr lang="en-US" dirty="0" smtClean="0"/>
          </a:p>
          <a:p>
            <a:endParaRPr lang="en-US" dirty="0"/>
          </a:p>
          <a:p>
            <a:endParaRPr lang="en-US" dirty="0" smtClean="0"/>
          </a:p>
          <a:p>
            <a:pPr algn="ctr"/>
            <a:r>
              <a:rPr lang="en-US" sz="2400" b="1" dirty="0"/>
              <a:t>We find that it is a match</a:t>
            </a:r>
            <a:r>
              <a:rPr lang="en-US" sz="2400" b="1" dirty="0" smtClean="0"/>
              <a:t>.</a:t>
            </a:r>
          </a:p>
          <a:p>
            <a:pPr algn="ctr"/>
            <a:endParaRPr lang="en-US" sz="2400" b="1" dirty="0"/>
          </a:p>
          <a:p>
            <a:pPr algn="ctr"/>
            <a:endParaRPr lang="en-US" sz="2400" b="1" dirty="0" smtClean="0"/>
          </a:p>
          <a:p>
            <a:pPr algn="ctr"/>
            <a:r>
              <a:rPr lang="en-US" sz="2400" b="1" dirty="0"/>
              <a:t>We conclude that the target value 31 is stored at location 5.</a:t>
            </a:r>
            <a:endParaRPr lang="en-US" sz="2800" b="1" dirty="0"/>
          </a:p>
        </p:txBody>
      </p:sp>
      <p:sp>
        <p:nvSpPr>
          <p:cNvPr id="5" name="Rectangle 1"/>
          <p:cNvSpPr>
            <a:spLocks noChangeArrowheads="1"/>
          </p:cNvSpPr>
          <p:nvPr/>
        </p:nvSpPr>
        <p:spPr bwMode="auto">
          <a:xfrm>
            <a:off x="2873849" y="2350442"/>
            <a:ext cx="6019693" cy="677108"/>
          </a:xfrm>
          <a:prstGeom prst="rect">
            <a:avLst/>
          </a:prstGeom>
          <a:solidFill>
            <a:srgbClr val="F1F1F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smtClean="0"/>
              <a:t>high </a:t>
            </a:r>
            <a:r>
              <a:rPr lang="en-US" altLang="en-US" sz="2200" dirty="0"/>
              <a:t>= mid </a:t>
            </a:r>
            <a:r>
              <a:rPr lang="en-US" altLang="en-US" sz="2200" dirty="0" smtClean="0"/>
              <a:t>– 1 </a:t>
            </a:r>
            <a:r>
              <a:rPr lang="en-US" altLang="en-US" sz="2200" dirty="0"/>
              <a:t>= </a:t>
            </a:r>
            <a:r>
              <a:rPr lang="en-US" altLang="en-US" sz="2200" dirty="0" smtClean="0"/>
              <a:t>7 – 1 </a:t>
            </a:r>
            <a:r>
              <a:rPr lang="en-US" altLang="en-US" sz="2200" dirty="0"/>
              <a:t>= </a:t>
            </a:r>
            <a:r>
              <a:rPr lang="en-US" altLang="en-US" sz="2200" dirty="0" smtClean="0"/>
              <a:t>6</a:t>
            </a:r>
            <a:endParaRPr lang="en-US" altLang="en-US" sz="22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200" dirty="0"/>
              <a:t>mid = </a:t>
            </a:r>
            <a:r>
              <a:rPr lang="en-US" altLang="en-US" sz="2200" dirty="0" smtClean="0"/>
              <a:t>(high </a:t>
            </a:r>
            <a:r>
              <a:rPr lang="en-US" altLang="en-US" sz="2200" dirty="0"/>
              <a:t>+ </a:t>
            </a:r>
            <a:r>
              <a:rPr lang="en-US" altLang="en-US" sz="2200" dirty="0" smtClean="0"/>
              <a:t>low) </a:t>
            </a:r>
            <a:r>
              <a:rPr lang="en-US" altLang="en-US" sz="2200" dirty="0"/>
              <a:t>/ 2 = </a:t>
            </a:r>
            <a:r>
              <a:rPr lang="en-US" altLang="en-US" sz="2200" dirty="0" smtClean="0"/>
              <a:t>(6 </a:t>
            </a:r>
            <a:r>
              <a:rPr lang="en-US" altLang="en-US" sz="2200" dirty="0"/>
              <a:t>+5) = </a:t>
            </a:r>
            <a:r>
              <a:rPr lang="en-US" altLang="en-US" sz="2200" dirty="0" smtClean="0"/>
              <a:t>11 </a:t>
            </a:r>
            <a:r>
              <a:rPr lang="en-US" altLang="en-US" sz="2200" dirty="0"/>
              <a:t>/ 2 = </a:t>
            </a:r>
            <a:r>
              <a:rPr lang="en-US" altLang="en-US" sz="2200" dirty="0" smtClean="0"/>
              <a:t>5.5 = 5</a:t>
            </a:r>
            <a:endParaRPr lang="en-US" altLang="en-US" sz="2200" dirty="0"/>
          </a:p>
        </p:txBody>
      </p:sp>
      <p:pic>
        <p:nvPicPr>
          <p:cNvPr id="4" name="Picture 3"/>
          <p:cNvPicPr>
            <a:picLocks noChangeAspect="1"/>
          </p:cNvPicPr>
          <p:nvPr/>
        </p:nvPicPr>
        <p:blipFill>
          <a:blip r:embed="rId2"/>
          <a:stretch>
            <a:fillRect/>
          </a:stretch>
        </p:blipFill>
        <p:spPr>
          <a:xfrm>
            <a:off x="2672707" y="3485171"/>
            <a:ext cx="6421979" cy="1248090"/>
          </a:xfrm>
          <a:prstGeom prst="rect">
            <a:avLst/>
          </a:prstGeom>
        </p:spPr>
      </p:pic>
      <p:pic>
        <p:nvPicPr>
          <p:cNvPr id="6" name="Picture 5"/>
          <p:cNvPicPr>
            <a:picLocks noChangeAspect="1"/>
          </p:cNvPicPr>
          <p:nvPr/>
        </p:nvPicPr>
        <p:blipFill>
          <a:blip r:embed="rId3"/>
          <a:stretch>
            <a:fillRect/>
          </a:stretch>
        </p:blipFill>
        <p:spPr>
          <a:xfrm>
            <a:off x="2672707" y="5190883"/>
            <a:ext cx="6421979" cy="942718"/>
          </a:xfrm>
          <a:prstGeom prst="rect">
            <a:avLst/>
          </a:prstGeom>
        </p:spPr>
      </p:pic>
    </p:spTree>
    <p:extLst>
      <p:ext uri="{BB962C8B-B14F-4D97-AF65-F5344CB8AC3E}">
        <p14:creationId xmlns:p14="http://schemas.microsoft.com/office/powerpoint/2010/main" xmlns="" val="3417507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a:bodyPr>
          <a:lstStyle/>
          <a:p>
            <a:pPr lvl="0"/>
            <a:r>
              <a:rPr lang="en-US" dirty="0" smtClean="0">
                <a:solidFill>
                  <a:srgbClr val="FF0000"/>
                </a:solidFill>
              </a:rPr>
              <a:t>BOARD PRACTICAL </a:t>
            </a:r>
            <a:r>
              <a:rPr lang="en-US" dirty="0" smtClean="0"/>
              <a:t>: Write </a:t>
            </a:r>
            <a:r>
              <a:rPr lang="en-US" dirty="0" smtClean="0"/>
              <a:t>a program in C++ that first initializes an array of given 10 sorted real numbers. The program must verify whether a given element belongs this array or not, using </a:t>
            </a:r>
            <a:r>
              <a:rPr lang="en-US" b="1" dirty="0" smtClean="0"/>
              <a:t>Binary – Search</a:t>
            </a:r>
            <a:r>
              <a:rPr lang="en-US" dirty="0" smtClean="0"/>
              <a:t> technique. The element (to be searched) is to be entered at the time of execution. If the number is found</a:t>
            </a:r>
            <a:r>
              <a:rPr lang="en-US" dirty="0" smtClean="0"/>
              <a:t>, the </a:t>
            </a:r>
            <a:r>
              <a:rPr lang="en-US" dirty="0" smtClean="0"/>
              <a:t>program should print its position in the array otherwise it should print “The  number is not found</a:t>
            </a:r>
            <a:r>
              <a:rPr lang="en-US" dirty="0" smtClean="0"/>
              <a:t>.”</a:t>
            </a:r>
            <a:endParaRPr lang="en-US" dirty="0" smtClean="0"/>
          </a:p>
        </p:txBody>
      </p:sp>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fontScale="85000" lnSpcReduction="20000"/>
          </a:bodyPr>
          <a:lstStyle/>
          <a:p>
            <a:pPr lvl="0"/>
            <a:r>
              <a:rPr lang="en-US" dirty="0" smtClean="0"/>
              <a:t>#include&lt;</a:t>
            </a:r>
            <a:r>
              <a:rPr lang="en-US" dirty="0" err="1" smtClean="0"/>
              <a:t>iostream.h</a:t>
            </a:r>
            <a:r>
              <a:rPr lang="en-US" dirty="0" smtClean="0"/>
              <a:t>&gt;</a:t>
            </a:r>
          </a:p>
          <a:p>
            <a:pPr lvl="0"/>
            <a:r>
              <a:rPr lang="en-US" dirty="0" smtClean="0"/>
              <a:t>#include&lt;</a:t>
            </a:r>
            <a:r>
              <a:rPr lang="en-US" dirty="0" err="1" smtClean="0"/>
              <a:t>conio.h</a:t>
            </a:r>
            <a:r>
              <a:rPr lang="en-US" dirty="0" smtClean="0"/>
              <a:t>&gt;</a:t>
            </a:r>
          </a:p>
          <a:p>
            <a:pPr lvl="0"/>
            <a:r>
              <a:rPr lang="en-US" dirty="0" smtClean="0"/>
              <a:t>#include&lt;</a:t>
            </a:r>
            <a:r>
              <a:rPr lang="en-US" dirty="0" err="1" smtClean="0"/>
              <a:t>process.h</a:t>
            </a:r>
            <a:r>
              <a:rPr lang="en-US" dirty="0" smtClean="0"/>
              <a:t>&gt;</a:t>
            </a:r>
          </a:p>
          <a:p>
            <a:pPr lvl="0"/>
            <a:r>
              <a:rPr lang="en-US" dirty="0" smtClean="0"/>
              <a:t>void main()</a:t>
            </a:r>
          </a:p>
          <a:p>
            <a:pPr lvl="0"/>
            <a:r>
              <a:rPr lang="en-US" dirty="0" smtClean="0"/>
              <a:t>{</a:t>
            </a:r>
          </a:p>
          <a:p>
            <a:pPr lvl="0"/>
            <a:r>
              <a:rPr lang="en-US" dirty="0" smtClean="0"/>
              <a:t>	</a:t>
            </a:r>
            <a:r>
              <a:rPr lang="en-US" dirty="0" err="1" smtClean="0"/>
              <a:t>clrscr</a:t>
            </a:r>
            <a:r>
              <a:rPr lang="en-US" dirty="0" smtClean="0"/>
              <a:t>();</a:t>
            </a:r>
          </a:p>
          <a:p>
            <a:pPr lvl="0"/>
            <a:r>
              <a:rPr lang="en-US" dirty="0" smtClean="0"/>
              <a:t>	</a:t>
            </a:r>
            <a:r>
              <a:rPr lang="en-US" dirty="0" err="1" smtClean="0"/>
              <a:t>int</a:t>
            </a:r>
            <a:r>
              <a:rPr lang="en-US" dirty="0" smtClean="0"/>
              <a:t> </a:t>
            </a:r>
            <a:r>
              <a:rPr lang="en-US" dirty="0" err="1" smtClean="0"/>
              <a:t>lb,ub,mid,i</a:t>
            </a:r>
            <a:r>
              <a:rPr lang="en-US" dirty="0" smtClean="0"/>
              <a:t>;</a:t>
            </a:r>
          </a:p>
          <a:p>
            <a:pPr lvl="0"/>
            <a:r>
              <a:rPr lang="en-US" dirty="0" smtClean="0"/>
              <a:t>	float a[10]={1.2,1.5,2.2,2.3,2.5,3.2,3.3,3.5,4.2,4.5},x;</a:t>
            </a:r>
          </a:p>
          <a:p>
            <a:pPr lvl="0"/>
            <a:r>
              <a:rPr lang="en-US" dirty="0" smtClean="0"/>
              <a:t>	</a:t>
            </a:r>
            <a:r>
              <a:rPr lang="en-US" dirty="0" err="1" smtClean="0"/>
              <a:t>cout</a:t>
            </a:r>
            <a:r>
              <a:rPr lang="en-US" dirty="0" smtClean="0"/>
              <a:t>&lt;&lt;"Array Elements Are :\n";</a:t>
            </a:r>
          </a:p>
          <a:p>
            <a:pPr lvl="0"/>
            <a:r>
              <a:rPr lang="en-US" dirty="0" smtClean="0"/>
              <a:t>	for(</a:t>
            </a:r>
            <a:r>
              <a:rPr lang="en-US" dirty="0" err="1" smtClean="0"/>
              <a:t>i</a:t>
            </a:r>
            <a:r>
              <a:rPr lang="en-US" dirty="0" smtClean="0"/>
              <a:t>=0;i&lt;10;i++)</a:t>
            </a:r>
          </a:p>
          <a:p>
            <a:pPr lvl="0"/>
            <a:r>
              <a:rPr lang="en-US" dirty="0" smtClean="0"/>
              <a:t>	{</a:t>
            </a:r>
          </a:p>
          <a:p>
            <a:pPr lvl="0"/>
            <a:r>
              <a:rPr lang="en-US" dirty="0" smtClean="0"/>
              <a:t>		</a:t>
            </a:r>
            <a:r>
              <a:rPr lang="en-US" dirty="0" err="1" smtClean="0"/>
              <a:t>cout</a:t>
            </a:r>
            <a:r>
              <a:rPr lang="en-US" dirty="0" smtClean="0"/>
              <a:t>&lt;&lt;a[</a:t>
            </a:r>
            <a:r>
              <a:rPr lang="en-US" dirty="0" err="1" smtClean="0"/>
              <a:t>i</a:t>
            </a:r>
            <a:r>
              <a:rPr lang="en-US" dirty="0" smtClean="0"/>
              <a:t>]&lt;&lt;" ";</a:t>
            </a:r>
          </a:p>
          <a:p>
            <a:pPr lvl="0"/>
            <a:r>
              <a:rPr lang="en-US" dirty="0" smtClean="0"/>
              <a:t>	</a:t>
            </a:r>
            <a:r>
              <a:rPr lang="en-US" dirty="0" smtClean="0"/>
              <a:t>}</a:t>
            </a:r>
            <a:endParaRPr lang="en-US" dirty="0" smtClean="0"/>
          </a:p>
        </p:txBody>
      </p:sp>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a:bodyPr>
          <a:lstStyle/>
          <a:p>
            <a:pPr lvl="0"/>
            <a:r>
              <a:rPr lang="en-US" dirty="0" smtClean="0"/>
              <a:t>	lb=0,ub=9;</a:t>
            </a:r>
          </a:p>
          <a:p>
            <a:pPr lvl="0"/>
            <a:r>
              <a:rPr lang="en-US" dirty="0" smtClean="0"/>
              <a:t>	</a:t>
            </a:r>
            <a:r>
              <a:rPr lang="en-US" dirty="0" err="1" smtClean="0"/>
              <a:t>cout</a:t>
            </a:r>
            <a:r>
              <a:rPr lang="en-US" dirty="0" smtClean="0"/>
              <a:t>&lt;&lt;"\n\n-----INPUT-----\n";</a:t>
            </a:r>
          </a:p>
          <a:p>
            <a:pPr lvl="0"/>
            <a:r>
              <a:rPr lang="en-US" dirty="0" smtClean="0"/>
              <a:t>	</a:t>
            </a:r>
            <a:r>
              <a:rPr lang="en-US" dirty="0" err="1" smtClean="0"/>
              <a:t>cout</a:t>
            </a:r>
            <a:r>
              <a:rPr lang="en-US" dirty="0" smtClean="0"/>
              <a:t>&lt;&lt;"\</a:t>
            </a:r>
            <a:r>
              <a:rPr lang="en-US" dirty="0" err="1" smtClean="0"/>
              <a:t>nEnter</a:t>
            </a:r>
            <a:r>
              <a:rPr lang="en-US" dirty="0" smtClean="0"/>
              <a:t> The Value To Be Searched ";</a:t>
            </a:r>
          </a:p>
          <a:p>
            <a:pPr lvl="0"/>
            <a:r>
              <a:rPr lang="en-US" dirty="0" smtClean="0"/>
              <a:t>	</a:t>
            </a:r>
            <a:r>
              <a:rPr lang="en-US" dirty="0" err="1" smtClean="0"/>
              <a:t>cin</a:t>
            </a:r>
            <a:r>
              <a:rPr lang="en-US" dirty="0" smtClean="0"/>
              <a:t>&gt;&gt;x;</a:t>
            </a:r>
          </a:p>
          <a:p>
            <a:pPr lvl="0"/>
            <a:r>
              <a:rPr lang="en-US" dirty="0" smtClean="0"/>
              <a:t>	</a:t>
            </a:r>
            <a:r>
              <a:rPr lang="en-US" dirty="0" err="1" smtClean="0"/>
              <a:t>cout</a:t>
            </a:r>
            <a:r>
              <a:rPr lang="en-US" dirty="0" smtClean="0"/>
              <a:t>&lt;&lt;"\n-----OUTPUT-----\n</a:t>
            </a:r>
            <a:r>
              <a:rPr lang="en-US" dirty="0" smtClean="0"/>
              <a:t>";</a:t>
            </a:r>
            <a:endParaRPr lang="en-US" dirty="0" smtClean="0"/>
          </a:p>
        </p:txBody>
      </p:sp>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Data Structure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fontAlgn="base"/>
            <a:r>
              <a:rPr lang="en-US" altLang="en-US" b="1" dirty="0" smtClean="0"/>
              <a:t>Field </a:t>
            </a:r>
            <a:r>
              <a:rPr lang="en-US" altLang="en-US" b="1" dirty="0"/>
              <a:t>: Field is a single elementary unit of information </a:t>
            </a:r>
            <a:r>
              <a:rPr lang="en-US" b="1" dirty="0"/>
              <a:t>representing an attribute of an entity</a:t>
            </a:r>
          </a:p>
          <a:p>
            <a:pPr fontAlgn="base"/>
            <a:r>
              <a:rPr lang="en-US" altLang="en-US" b="1" dirty="0"/>
              <a:t>Record : Record is a collection of field values of a given entity.</a:t>
            </a:r>
          </a:p>
          <a:p>
            <a:pPr fontAlgn="base"/>
            <a:r>
              <a:rPr lang="en-US" altLang="en-US" b="1" dirty="0"/>
              <a:t>File : File is the collection of records of the entities in a given entity set. </a:t>
            </a:r>
          </a:p>
          <a:p>
            <a:pPr marL="0" lvl="0" indent="0" fontAlgn="base">
              <a:buNone/>
            </a:pPr>
            <a:endParaRPr lang="en-US" dirty="0"/>
          </a:p>
          <a:p>
            <a:pPr marL="0" indent="0">
              <a:buNone/>
            </a:pP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xmlns="" val="3685382623"/>
              </p:ext>
            </p:extLst>
          </p:nvPr>
        </p:nvGraphicFramePr>
        <p:xfrm>
          <a:off x="1024130" y="4101738"/>
          <a:ext cx="7346148" cy="1243986"/>
        </p:xfrm>
        <a:graphic>
          <a:graphicData uri="http://schemas.openxmlformats.org/drawingml/2006/table">
            <a:tbl>
              <a:tblPr>
                <a:tableStyleId>{5C22544A-7EE6-4342-B048-85BDC9FD1C3A}</a:tableStyleId>
              </a:tblPr>
              <a:tblGrid>
                <a:gridCol w="1034025">
                  <a:extLst>
                    <a:ext uri="{9D8B030D-6E8A-4147-A177-3AD203B41FA5}">
                      <a16:colId xmlns:a16="http://schemas.microsoft.com/office/drawing/2014/main" xmlns="" val="1781538005"/>
                    </a:ext>
                  </a:extLst>
                </a:gridCol>
                <a:gridCol w="1245815">
                  <a:extLst>
                    <a:ext uri="{9D8B030D-6E8A-4147-A177-3AD203B41FA5}">
                      <a16:colId xmlns:a16="http://schemas.microsoft.com/office/drawing/2014/main" xmlns="" val="616384324"/>
                    </a:ext>
                  </a:extLst>
                </a:gridCol>
                <a:gridCol w="1029872">
                  <a:extLst>
                    <a:ext uri="{9D8B030D-6E8A-4147-A177-3AD203B41FA5}">
                      <a16:colId xmlns:a16="http://schemas.microsoft.com/office/drawing/2014/main" xmlns="" val="2028241365"/>
                    </a:ext>
                  </a:extLst>
                </a:gridCol>
                <a:gridCol w="880375">
                  <a:extLst>
                    <a:ext uri="{9D8B030D-6E8A-4147-A177-3AD203B41FA5}">
                      <a16:colId xmlns:a16="http://schemas.microsoft.com/office/drawing/2014/main" xmlns="" val="3261328201"/>
                    </a:ext>
                  </a:extLst>
                </a:gridCol>
                <a:gridCol w="3156061">
                  <a:extLst>
                    <a:ext uri="{9D8B030D-6E8A-4147-A177-3AD203B41FA5}">
                      <a16:colId xmlns:a16="http://schemas.microsoft.com/office/drawing/2014/main" xmlns="" val="3923973208"/>
                    </a:ext>
                  </a:extLst>
                </a:gridCol>
              </a:tblGrid>
              <a:tr h="414662">
                <a:tc>
                  <a:txBody>
                    <a:bodyPr/>
                    <a:lstStyle/>
                    <a:p>
                      <a:pPr algn="ctr" fontAlgn="ctr"/>
                      <a:r>
                        <a:rPr lang="en-US" sz="1800" b="1" u="none" strike="noStrike" dirty="0">
                          <a:effectLst/>
                        </a:rPr>
                        <a:t>GRNO</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800" b="1" u="none" strike="noStrike" dirty="0">
                          <a:effectLst/>
                        </a:rPr>
                        <a:t>Name</a:t>
                      </a:r>
                      <a:endParaRPr lang="en-US" sz="1800" b="1"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dirty="0">
                          <a:effectLst/>
                        </a:rPr>
                        <a:t>Age</a:t>
                      </a:r>
                      <a:endParaRPr lang="en-US" sz="1800" b="1"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dirty="0">
                          <a:effectLst/>
                        </a:rPr>
                        <a:t>Sex</a:t>
                      </a:r>
                      <a:endParaRPr lang="en-US" sz="1800" b="1" i="0" u="none" strike="noStrike" dirty="0">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dirty="0">
                          <a:effectLst/>
                        </a:rPr>
                        <a:t>Education</a:t>
                      </a:r>
                      <a:endParaRPr lang="en-US" sz="1800" b="1" i="0" u="none" strike="noStrike" dirty="0">
                        <a:solidFill>
                          <a:srgbClr val="000000"/>
                        </a:solidFill>
                        <a:effectLst/>
                        <a:latin typeface="Tw Cen MT" panose="020B0602020104020603" pitchFamily="34" charset="0"/>
                      </a:endParaRPr>
                    </a:p>
                  </a:txBody>
                  <a:tcPr marL="9525" marR="9525" marT="9525" marB="0" anchor="ctr"/>
                </a:tc>
                <a:extLst>
                  <a:ext uri="{0D108BD9-81ED-4DB2-BD59-A6C34878D82A}">
                    <a16:rowId xmlns:a16="http://schemas.microsoft.com/office/drawing/2014/main" xmlns="" val="3607310514"/>
                  </a:ext>
                </a:extLst>
              </a:tr>
              <a:tr h="414662">
                <a:tc>
                  <a:txBody>
                    <a:bodyPr/>
                    <a:lstStyle/>
                    <a:p>
                      <a:pPr algn="ctr" fontAlgn="ctr"/>
                      <a:r>
                        <a:rPr lang="en-US" sz="1800" b="1" u="none" strike="noStrike" dirty="0">
                          <a:effectLst/>
                        </a:rPr>
                        <a:t>22584</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800" b="1" u="none" strike="noStrike">
                          <a:effectLst/>
                        </a:rPr>
                        <a:t>Atul </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a:effectLst/>
                        </a:rPr>
                        <a:t>22</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a:effectLst/>
                        </a:rPr>
                        <a:t>M</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dirty="0">
                          <a:effectLst/>
                        </a:rPr>
                        <a:t>S.E. (Computer)</a:t>
                      </a:r>
                      <a:endParaRPr lang="en-US" sz="1800" b="1" i="0" u="none" strike="noStrike" dirty="0">
                        <a:solidFill>
                          <a:srgbClr val="000000"/>
                        </a:solidFill>
                        <a:effectLst/>
                        <a:latin typeface="Tw Cen MT" panose="020B0602020104020603" pitchFamily="34" charset="0"/>
                      </a:endParaRPr>
                    </a:p>
                  </a:txBody>
                  <a:tcPr marL="9525" marR="9525" marT="9525" marB="0" anchor="ctr"/>
                </a:tc>
                <a:extLst>
                  <a:ext uri="{0D108BD9-81ED-4DB2-BD59-A6C34878D82A}">
                    <a16:rowId xmlns:a16="http://schemas.microsoft.com/office/drawing/2014/main" xmlns="" val="1143411424"/>
                  </a:ext>
                </a:extLst>
              </a:tr>
              <a:tr h="414662">
                <a:tc>
                  <a:txBody>
                    <a:bodyPr/>
                    <a:lstStyle/>
                    <a:p>
                      <a:pPr algn="ctr" fontAlgn="ctr"/>
                      <a:r>
                        <a:rPr lang="en-US" sz="1800" b="1" u="none" strike="noStrike" dirty="0">
                          <a:effectLst/>
                        </a:rPr>
                        <a:t>22585</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800" b="1" u="none" strike="noStrike">
                          <a:effectLst/>
                        </a:rPr>
                        <a:t>Ajay </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a:effectLst/>
                        </a:rPr>
                        <a:t>23</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a:effectLst/>
                        </a:rPr>
                        <a:t>M</a:t>
                      </a:r>
                      <a:endParaRPr lang="en-US" sz="1800" b="1" i="0" u="none" strike="noStrike">
                        <a:solidFill>
                          <a:srgbClr val="000000"/>
                        </a:solidFill>
                        <a:effectLst/>
                        <a:latin typeface="Tw Cen MT" panose="020B0602020104020603" pitchFamily="34" charset="0"/>
                      </a:endParaRPr>
                    </a:p>
                  </a:txBody>
                  <a:tcPr marL="9525" marR="9525" marT="9525" marB="0" anchor="ctr"/>
                </a:tc>
                <a:tc>
                  <a:txBody>
                    <a:bodyPr/>
                    <a:lstStyle/>
                    <a:p>
                      <a:pPr algn="ctr" fontAlgn="ctr"/>
                      <a:r>
                        <a:rPr lang="en-US" sz="1800" b="1" u="none" strike="noStrike" dirty="0">
                          <a:effectLst/>
                        </a:rPr>
                        <a:t>S.E. (Computer)</a:t>
                      </a:r>
                      <a:endParaRPr lang="en-US" sz="1800" b="1" i="0" u="none" strike="noStrike" dirty="0">
                        <a:solidFill>
                          <a:srgbClr val="000000"/>
                        </a:solidFill>
                        <a:effectLst/>
                        <a:latin typeface="Tw Cen MT" panose="020B0602020104020603" pitchFamily="34" charset="0"/>
                      </a:endParaRPr>
                    </a:p>
                  </a:txBody>
                  <a:tcPr marL="9525" marR="9525" marT="9525" marB="0" anchor="ctr"/>
                </a:tc>
                <a:extLst>
                  <a:ext uri="{0D108BD9-81ED-4DB2-BD59-A6C34878D82A}">
                    <a16:rowId xmlns:a16="http://schemas.microsoft.com/office/drawing/2014/main" xmlns="" val="2455762625"/>
                  </a:ext>
                </a:extLst>
              </a:tr>
            </a:tbl>
          </a:graphicData>
        </a:graphic>
      </p:graphicFrame>
      <p:sp>
        <p:nvSpPr>
          <p:cNvPr id="12" name="Rectangle 11"/>
          <p:cNvSpPr/>
          <p:nvPr/>
        </p:nvSpPr>
        <p:spPr>
          <a:xfrm>
            <a:off x="836023" y="4588078"/>
            <a:ext cx="9123903" cy="321546"/>
          </a:xfrm>
          <a:prstGeom prst="rect">
            <a:avLst/>
          </a:prstGeom>
          <a:solidFill>
            <a:schemeClr val="accent1">
              <a:alpha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smtClean="0">
                <a:solidFill>
                  <a:srgbClr val="FF0000"/>
                </a:solidFill>
              </a:rPr>
              <a:t>Record</a:t>
            </a:r>
            <a:endParaRPr lang="en-US" sz="2800" dirty="0">
              <a:solidFill>
                <a:srgbClr val="FF0000"/>
              </a:solidFill>
            </a:endParaRPr>
          </a:p>
        </p:txBody>
      </p:sp>
      <p:sp>
        <p:nvSpPr>
          <p:cNvPr id="13" name="Rectangle 12"/>
          <p:cNvSpPr/>
          <p:nvPr/>
        </p:nvSpPr>
        <p:spPr>
          <a:xfrm>
            <a:off x="836024" y="4588078"/>
            <a:ext cx="1386672" cy="1243985"/>
          </a:xfrm>
          <a:prstGeom prst="rect">
            <a:avLst/>
          </a:prstGeom>
          <a:solidFill>
            <a:schemeClr val="accent1">
              <a:lumMod val="50000"/>
              <a:alpha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800" dirty="0" smtClean="0">
              <a:solidFill>
                <a:srgbClr val="FF0000"/>
              </a:solidFill>
            </a:endParaRPr>
          </a:p>
          <a:p>
            <a:pPr algn="r"/>
            <a:endParaRPr lang="en-US" sz="2800" dirty="0">
              <a:solidFill>
                <a:srgbClr val="FF0000"/>
              </a:solidFill>
            </a:endParaRPr>
          </a:p>
          <a:p>
            <a:pPr algn="ctr"/>
            <a:r>
              <a:rPr lang="en-US" sz="2800" dirty="0" smtClean="0">
                <a:solidFill>
                  <a:srgbClr val="FF0000"/>
                </a:solidFill>
              </a:rPr>
              <a:t>Field</a:t>
            </a:r>
            <a:endParaRPr lang="en-US" sz="2800" dirty="0">
              <a:solidFill>
                <a:srgbClr val="FF0000"/>
              </a:solidFill>
            </a:endParaRPr>
          </a:p>
        </p:txBody>
      </p:sp>
    </p:spTree>
    <p:extLst>
      <p:ext uri="{BB962C8B-B14F-4D97-AF65-F5344CB8AC3E}">
        <p14:creationId xmlns:p14="http://schemas.microsoft.com/office/powerpoint/2010/main" xmlns="" val="8746041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a:bodyPr>
          <a:lstStyle/>
          <a:p>
            <a:pPr lvl="0"/>
            <a:r>
              <a:rPr lang="en-US" dirty="0" smtClean="0"/>
              <a:t>	while(lb&lt;=</a:t>
            </a:r>
            <a:r>
              <a:rPr lang="en-US" dirty="0" err="1" smtClean="0"/>
              <a:t>ub</a:t>
            </a:r>
            <a:r>
              <a:rPr lang="en-US" dirty="0" smtClean="0"/>
              <a:t>)</a:t>
            </a:r>
          </a:p>
          <a:p>
            <a:pPr lvl="0"/>
            <a:r>
              <a:rPr lang="en-US" dirty="0" smtClean="0"/>
              <a:t>	{</a:t>
            </a:r>
          </a:p>
          <a:p>
            <a:pPr lvl="0"/>
            <a:r>
              <a:rPr lang="en-US" dirty="0" smtClean="0"/>
              <a:t>		mid=(</a:t>
            </a:r>
            <a:r>
              <a:rPr lang="en-US" dirty="0" err="1" smtClean="0"/>
              <a:t>lb+ub</a:t>
            </a:r>
            <a:r>
              <a:rPr lang="en-US" dirty="0" smtClean="0"/>
              <a:t>)/2;</a:t>
            </a:r>
          </a:p>
          <a:p>
            <a:pPr lvl="0"/>
            <a:r>
              <a:rPr lang="en-US" dirty="0" smtClean="0"/>
              <a:t>		if(a[mid]==x)</a:t>
            </a:r>
          </a:p>
          <a:p>
            <a:pPr lvl="0"/>
            <a:r>
              <a:rPr lang="en-US" dirty="0" smtClean="0"/>
              <a:t>		{</a:t>
            </a:r>
          </a:p>
          <a:p>
            <a:pPr lvl="0"/>
            <a:r>
              <a:rPr lang="en-US" dirty="0" smtClean="0"/>
              <a:t>			</a:t>
            </a:r>
            <a:r>
              <a:rPr lang="en-US" dirty="0" err="1" smtClean="0"/>
              <a:t>cout</a:t>
            </a:r>
            <a:r>
              <a:rPr lang="en-US" dirty="0" smtClean="0"/>
              <a:t>&lt;&lt;"\</a:t>
            </a:r>
            <a:r>
              <a:rPr lang="en-US" dirty="0" err="1" smtClean="0"/>
              <a:t>nElement</a:t>
            </a:r>
            <a:r>
              <a:rPr lang="en-US" dirty="0" smtClean="0"/>
              <a:t> Is Found At Location "&lt;&lt;mid+1;</a:t>
            </a:r>
          </a:p>
          <a:p>
            <a:pPr lvl="0"/>
            <a:r>
              <a:rPr lang="en-US" dirty="0" smtClean="0"/>
              <a:t>			</a:t>
            </a:r>
            <a:r>
              <a:rPr lang="en-US" dirty="0" err="1" smtClean="0"/>
              <a:t>getch</a:t>
            </a:r>
            <a:r>
              <a:rPr lang="en-US" dirty="0" smtClean="0"/>
              <a:t>();</a:t>
            </a:r>
          </a:p>
          <a:p>
            <a:pPr lvl="0"/>
            <a:r>
              <a:rPr lang="en-US" dirty="0" smtClean="0"/>
              <a:t>			exit(0);</a:t>
            </a:r>
          </a:p>
          <a:p>
            <a:pPr lvl="0"/>
            <a:r>
              <a:rPr lang="en-US" dirty="0" smtClean="0"/>
              <a:t>		</a:t>
            </a:r>
            <a:r>
              <a:rPr lang="en-US" dirty="0" smtClean="0"/>
              <a:t>}</a:t>
            </a:r>
          </a:p>
        </p:txBody>
      </p:sp>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fontScale="92500" lnSpcReduction="10000"/>
          </a:bodyPr>
          <a:lstStyle/>
          <a:p>
            <a:pPr lvl="0"/>
            <a:r>
              <a:rPr lang="en-US" dirty="0" smtClean="0"/>
              <a:t>	</a:t>
            </a:r>
            <a:r>
              <a:rPr lang="en-US" dirty="0" smtClean="0"/>
              <a:t>	else if(x&gt;a[mid])</a:t>
            </a:r>
          </a:p>
          <a:p>
            <a:pPr lvl="0"/>
            <a:r>
              <a:rPr lang="en-US" dirty="0" smtClean="0"/>
              <a:t>		{</a:t>
            </a:r>
          </a:p>
          <a:p>
            <a:pPr lvl="0"/>
            <a:r>
              <a:rPr lang="en-US" dirty="0" smtClean="0"/>
              <a:t>			lb=mid+1;</a:t>
            </a:r>
          </a:p>
          <a:p>
            <a:pPr lvl="0"/>
            <a:r>
              <a:rPr lang="en-US" dirty="0" smtClean="0"/>
              <a:t>		}</a:t>
            </a:r>
          </a:p>
          <a:p>
            <a:pPr lvl="0"/>
            <a:r>
              <a:rPr lang="en-US" dirty="0" smtClean="0"/>
              <a:t>		else</a:t>
            </a:r>
          </a:p>
          <a:p>
            <a:pPr lvl="0"/>
            <a:r>
              <a:rPr lang="en-US" dirty="0" smtClean="0"/>
              <a:t>		{</a:t>
            </a:r>
          </a:p>
          <a:p>
            <a:pPr lvl="0"/>
            <a:r>
              <a:rPr lang="en-US" dirty="0" smtClean="0"/>
              <a:t>			</a:t>
            </a:r>
            <a:r>
              <a:rPr lang="en-US" dirty="0" err="1" smtClean="0"/>
              <a:t>ub</a:t>
            </a:r>
            <a:r>
              <a:rPr lang="en-US" dirty="0" smtClean="0"/>
              <a:t>=mid-1;</a:t>
            </a:r>
          </a:p>
          <a:p>
            <a:pPr lvl="0"/>
            <a:r>
              <a:rPr lang="en-US" dirty="0" smtClean="0"/>
              <a:t>		}</a:t>
            </a:r>
          </a:p>
          <a:p>
            <a:pPr lvl="0"/>
            <a:r>
              <a:rPr lang="en-US" dirty="0" smtClean="0"/>
              <a:t>	}</a:t>
            </a:r>
          </a:p>
          <a:p>
            <a:pPr lvl="0"/>
            <a:r>
              <a:rPr lang="en-US" dirty="0" smtClean="0"/>
              <a:t>	</a:t>
            </a:r>
            <a:r>
              <a:rPr lang="en-US" dirty="0" err="1" smtClean="0"/>
              <a:t>cout</a:t>
            </a:r>
            <a:r>
              <a:rPr lang="en-US" dirty="0" smtClean="0"/>
              <a:t>&lt;&lt;"\</a:t>
            </a:r>
            <a:r>
              <a:rPr lang="en-US" dirty="0" err="1" smtClean="0"/>
              <a:t>nElement</a:t>
            </a:r>
            <a:r>
              <a:rPr lang="en-US" dirty="0" smtClean="0"/>
              <a:t> Is Not Present";</a:t>
            </a:r>
          </a:p>
          <a:p>
            <a:pPr lvl="0"/>
            <a:r>
              <a:rPr lang="en-US" dirty="0" smtClean="0"/>
              <a:t>	</a:t>
            </a:r>
            <a:r>
              <a:rPr lang="en-US" dirty="0" err="1" smtClean="0"/>
              <a:t>getch</a:t>
            </a:r>
            <a:r>
              <a:rPr lang="en-US" dirty="0" smtClean="0"/>
              <a:t>();</a:t>
            </a:r>
          </a:p>
          <a:p>
            <a:pPr lvl="0"/>
            <a:r>
              <a:rPr lang="en-US" dirty="0" smtClean="0"/>
              <a:t>}</a:t>
            </a:r>
            <a:endParaRPr lang="en-US" dirty="0" smtClean="0"/>
          </a:p>
        </p:txBody>
      </p:sp>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a:bodyPr>
          <a:lstStyle/>
          <a:p>
            <a:r>
              <a:rPr lang="en-US" dirty="0" smtClean="0"/>
              <a:t>CASE – I : ELEMENT FOUND !!!</a:t>
            </a:r>
            <a:endParaRPr lang="en-US" dirty="0"/>
          </a:p>
        </p:txBody>
      </p:sp>
      <p:pic>
        <p:nvPicPr>
          <p:cNvPr id="3074" name="Picture 2"/>
          <p:cNvPicPr>
            <a:picLocks noChangeAspect="1" noChangeArrowheads="1"/>
          </p:cNvPicPr>
          <p:nvPr/>
        </p:nvPicPr>
        <p:blipFill>
          <a:blip r:embed="rId2"/>
          <a:srcRect/>
          <a:stretch>
            <a:fillRect/>
          </a:stretch>
        </p:blipFill>
        <p:spPr bwMode="auto">
          <a:xfrm>
            <a:off x="1715149" y="2659207"/>
            <a:ext cx="8311646" cy="4198793"/>
          </a:xfrm>
          <a:prstGeom prst="rect">
            <a:avLst/>
          </a:prstGeom>
          <a:noFill/>
          <a:ln w="9525">
            <a:noFill/>
            <a:miter lim="800000"/>
            <a:headEnd/>
            <a:tailEnd/>
          </a:ln>
          <a:effectLst/>
        </p:spPr>
      </p:pic>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44584" y="1711235"/>
            <a:ext cx="10711541" cy="5146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4128" y="585217"/>
            <a:ext cx="9720072" cy="1126018"/>
          </a:xfrm>
        </p:spPr>
        <p:txBody>
          <a:bodyPr/>
          <a:lstStyle/>
          <a:p>
            <a:pPr algn="ctr"/>
            <a:r>
              <a:rPr lang="en-US" dirty="0" smtClean="0"/>
              <a:t>BINARY SEARCH</a:t>
            </a:r>
            <a:endParaRPr lang="en-US" dirty="0"/>
          </a:p>
        </p:txBody>
      </p:sp>
      <p:sp>
        <p:nvSpPr>
          <p:cNvPr id="6" name="Content Placeholder 5"/>
          <p:cNvSpPr>
            <a:spLocks noGrp="1"/>
          </p:cNvSpPr>
          <p:nvPr>
            <p:ph idx="1"/>
          </p:nvPr>
        </p:nvSpPr>
        <p:spPr>
          <a:xfrm>
            <a:off x="1024127" y="1841864"/>
            <a:ext cx="9720073" cy="4990009"/>
          </a:xfrm>
        </p:spPr>
        <p:txBody>
          <a:bodyPr>
            <a:normAutofit/>
          </a:bodyPr>
          <a:lstStyle/>
          <a:p>
            <a:r>
              <a:rPr lang="en-US" smtClean="0"/>
              <a:t>CASE </a:t>
            </a:r>
            <a:r>
              <a:rPr lang="en-US" smtClean="0"/>
              <a:t>– </a:t>
            </a:r>
            <a:r>
              <a:rPr lang="en-US" smtClean="0"/>
              <a:t>II </a:t>
            </a:r>
            <a:r>
              <a:rPr lang="en-US" smtClean="0"/>
              <a:t>: </a:t>
            </a:r>
            <a:r>
              <a:rPr lang="en-US" smtClean="0"/>
              <a:t>ELEMENT NOT </a:t>
            </a:r>
            <a:r>
              <a:rPr lang="en-US" smtClean="0"/>
              <a:t>FOUND !!!</a:t>
            </a:r>
            <a:endParaRPr lang="en-US" dirty="0"/>
          </a:p>
        </p:txBody>
      </p:sp>
      <p:pic>
        <p:nvPicPr>
          <p:cNvPr id="4098" name="Picture 2"/>
          <p:cNvPicPr>
            <a:picLocks noChangeAspect="1" noChangeArrowheads="1"/>
          </p:cNvPicPr>
          <p:nvPr/>
        </p:nvPicPr>
        <p:blipFill>
          <a:blip r:embed="rId2"/>
          <a:srcRect/>
          <a:stretch>
            <a:fillRect/>
          </a:stretch>
        </p:blipFill>
        <p:spPr bwMode="auto">
          <a:xfrm>
            <a:off x="1748543" y="2466109"/>
            <a:ext cx="8693889" cy="4391891"/>
          </a:xfrm>
          <a:prstGeom prst="rect">
            <a:avLst/>
          </a:prstGeom>
          <a:noFill/>
          <a:ln w="9525">
            <a:noFill/>
            <a:miter lim="800000"/>
            <a:headEnd/>
            <a:tailEnd/>
          </a:ln>
          <a:effectLst/>
        </p:spPr>
      </p:pic>
    </p:spTree>
    <p:extLst>
      <p:ext uri="{BB962C8B-B14F-4D97-AF65-F5344CB8AC3E}">
        <p14:creationId xmlns:p14="http://schemas.microsoft.com/office/powerpoint/2010/main" xmlns="" val="216301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Structure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b="1" dirty="0"/>
              <a:t>Data may be organized in many different </a:t>
            </a:r>
            <a:r>
              <a:rPr lang="en-US" b="1" dirty="0" smtClean="0"/>
              <a:t>ways. Data </a:t>
            </a:r>
            <a:r>
              <a:rPr lang="en-US" b="1" dirty="0"/>
              <a:t>structure is the way in which different data elements are logically related.</a:t>
            </a:r>
            <a:endParaRPr lang="en-US" dirty="0"/>
          </a:p>
          <a:p>
            <a:pPr lvl="0" fontAlgn="base">
              <a:buFont typeface="Wingdings" panose="05000000000000000000" pitchFamily="2" charset="2"/>
              <a:buChar char="v"/>
            </a:pPr>
            <a:r>
              <a:rPr lang="en-US" b="1" dirty="0"/>
              <a:t>Collection of data elements forming an </a:t>
            </a:r>
            <a:r>
              <a:rPr lang="en-US" b="1" dirty="0" err="1"/>
              <a:t>organisation</a:t>
            </a:r>
            <a:r>
              <a:rPr lang="en-US" b="1" dirty="0"/>
              <a:t> characterized by the accessing functions is called data structure.</a:t>
            </a:r>
            <a:endParaRPr lang="en-US" dirty="0"/>
          </a:p>
          <a:p>
            <a:pPr lvl="0" fontAlgn="base">
              <a:buFont typeface="Wingdings" panose="05000000000000000000" pitchFamily="2" charset="2"/>
              <a:buChar char="v"/>
            </a:pPr>
            <a:r>
              <a:rPr lang="en-US" b="1" dirty="0"/>
              <a:t>The data structure should be simple and it should show the relationship between data elements.</a:t>
            </a:r>
            <a:endParaRPr lang="en-US" dirty="0"/>
          </a:p>
        </p:txBody>
      </p:sp>
    </p:spTree>
    <p:extLst>
      <p:ext uri="{BB962C8B-B14F-4D97-AF65-F5344CB8AC3E}">
        <p14:creationId xmlns:p14="http://schemas.microsoft.com/office/powerpoint/2010/main" xmlns="" val="837373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 Structure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romanUcPeriod"/>
            </a:pPr>
            <a:r>
              <a:rPr lang="en-US" b="1" dirty="0" smtClean="0"/>
              <a:t>Linear </a:t>
            </a:r>
            <a:r>
              <a:rPr lang="en-US" b="1" dirty="0"/>
              <a:t>data </a:t>
            </a:r>
            <a:r>
              <a:rPr lang="en-US" b="1" dirty="0" smtClean="0"/>
              <a:t>structure : </a:t>
            </a:r>
            <a:r>
              <a:rPr lang="en-US" b="1" dirty="0"/>
              <a:t>In linear data structure, data elements are stored in consecutive memory locations or by using linked representation. e.g. arrays, linked list.</a:t>
            </a:r>
            <a:endParaRPr lang="en-US" dirty="0"/>
          </a:p>
          <a:p>
            <a:pPr marL="514350" indent="-514350">
              <a:buFont typeface="+mj-lt"/>
              <a:buAutoNum type="romanUcPeriod"/>
            </a:pPr>
            <a:r>
              <a:rPr lang="en-US" b="1" dirty="0" smtClean="0"/>
              <a:t>Non-linear </a:t>
            </a:r>
            <a:r>
              <a:rPr lang="en-US" b="1" dirty="0"/>
              <a:t>data </a:t>
            </a:r>
            <a:r>
              <a:rPr lang="en-US" b="1" dirty="0" smtClean="0"/>
              <a:t>structure : In </a:t>
            </a:r>
            <a:r>
              <a:rPr lang="en-US" b="1" dirty="0"/>
              <a:t>non-linear data structures, the linear order cannot be maintained between data </a:t>
            </a:r>
            <a:r>
              <a:rPr lang="en-US" b="1" dirty="0" smtClean="0"/>
              <a:t>elements. Generally </a:t>
            </a:r>
            <a:r>
              <a:rPr lang="en-US" b="1" dirty="0"/>
              <a:t>data elements have hierarchical relationship between them. e.g. trees</a:t>
            </a:r>
            <a:endParaRPr lang="en-US" dirty="0"/>
          </a:p>
          <a:p>
            <a:r>
              <a:rPr lang="en-US" b="1" dirty="0">
                <a:solidFill>
                  <a:srgbClr val="FF0000"/>
                </a:solidFill>
              </a:rPr>
              <a:t>Computer language provides different data structures like arrays, stack</a:t>
            </a:r>
            <a:r>
              <a:rPr lang="en-US" b="1" dirty="0" smtClean="0">
                <a:solidFill>
                  <a:srgbClr val="FF0000"/>
                </a:solidFill>
              </a:rPr>
              <a:t>, queue</a:t>
            </a:r>
            <a:r>
              <a:rPr lang="en-US" b="1" dirty="0">
                <a:solidFill>
                  <a:srgbClr val="FF0000"/>
                </a:solidFill>
              </a:rPr>
              <a:t>, tree etc.</a:t>
            </a:r>
            <a:endParaRPr lang="en-US" dirty="0">
              <a:solidFill>
                <a:srgbClr val="FF0000"/>
              </a:solidFill>
            </a:endParaRPr>
          </a:p>
        </p:txBody>
      </p:sp>
    </p:spTree>
    <p:extLst>
      <p:ext uri="{BB962C8B-B14F-4D97-AF65-F5344CB8AC3E}">
        <p14:creationId xmlns:p14="http://schemas.microsoft.com/office/powerpoint/2010/main" xmlns="" val="4066739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 OPERATIONS</a:t>
            </a:r>
            <a:endParaRPr lang="en-US" dirty="0"/>
          </a:p>
        </p:txBody>
      </p:sp>
      <p:sp>
        <p:nvSpPr>
          <p:cNvPr id="3" name="Content Placeholder 2"/>
          <p:cNvSpPr>
            <a:spLocks noGrp="1"/>
          </p:cNvSpPr>
          <p:nvPr>
            <p:ph idx="1"/>
          </p:nvPr>
        </p:nvSpPr>
        <p:spPr>
          <a:xfrm>
            <a:off x="1024128" y="2084832"/>
            <a:ext cx="9720073" cy="4224528"/>
          </a:xfrm>
        </p:spPr>
        <p:txBody>
          <a:bodyPr>
            <a:normAutofit/>
          </a:bodyPr>
          <a:lstStyle/>
          <a:p>
            <a:pPr marL="514350" indent="-514350">
              <a:buFont typeface="+mj-lt"/>
              <a:buAutoNum type="romanUcPeriod"/>
            </a:pPr>
            <a:r>
              <a:rPr lang="en-US" b="1" dirty="0" smtClean="0">
                <a:solidFill>
                  <a:srgbClr val="FF0000"/>
                </a:solidFill>
              </a:rPr>
              <a:t>Traversing</a:t>
            </a:r>
            <a:r>
              <a:rPr lang="en-US" b="1" dirty="0" smtClean="0"/>
              <a:t> : </a:t>
            </a:r>
            <a:r>
              <a:rPr lang="en-US" b="1" dirty="0"/>
              <a:t>Accessing each record or element exactly once, so that </a:t>
            </a:r>
            <a:r>
              <a:rPr lang="en-US" b="1" dirty="0" smtClean="0"/>
              <a:t>it can be processed </a:t>
            </a:r>
            <a:r>
              <a:rPr lang="en-US" b="1" dirty="0"/>
              <a:t>is called traversing</a:t>
            </a:r>
            <a:r>
              <a:rPr lang="en-US" b="1" dirty="0" smtClean="0"/>
              <a:t>.</a:t>
            </a:r>
          </a:p>
          <a:p>
            <a:pPr marL="514350" indent="-514350">
              <a:buFont typeface="+mj-lt"/>
              <a:buAutoNum type="romanUcPeriod"/>
            </a:pPr>
            <a:r>
              <a:rPr lang="en-US" b="1" dirty="0" smtClean="0">
                <a:solidFill>
                  <a:srgbClr val="FF0000"/>
                </a:solidFill>
              </a:rPr>
              <a:t>Inserting</a:t>
            </a:r>
            <a:r>
              <a:rPr lang="en-US" b="1" dirty="0" smtClean="0"/>
              <a:t> : </a:t>
            </a:r>
            <a:r>
              <a:rPr lang="en-US" b="1" dirty="0"/>
              <a:t>Adding a new record to the existing structure is called as inserting</a:t>
            </a:r>
            <a:r>
              <a:rPr lang="en-US" b="1" dirty="0" smtClean="0"/>
              <a:t>.</a:t>
            </a:r>
          </a:p>
          <a:p>
            <a:pPr marL="514350" indent="-514350">
              <a:buFont typeface="+mj-lt"/>
              <a:buAutoNum type="romanUcPeriod"/>
            </a:pPr>
            <a:r>
              <a:rPr lang="en-US" b="1" dirty="0" smtClean="0">
                <a:solidFill>
                  <a:srgbClr val="FF0000"/>
                </a:solidFill>
              </a:rPr>
              <a:t>Deleting</a:t>
            </a:r>
            <a:r>
              <a:rPr lang="en-US" b="1" dirty="0" smtClean="0"/>
              <a:t> : </a:t>
            </a:r>
            <a:r>
              <a:rPr lang="en-US" b="1" dirty="0"/>
              <a:t>Removing a record from the existing structure is called as deleting</a:t>
            </a:r>
            <a:r>
              <a:rPr lang="en-US" b="1" dirty="0" smtClean="0"/>
              <a:t>.</a:t>
            </a:r>
          </a:p>
          <a:p>
            <a:pPr marL="514350" indent="-514350">
              <a:buFont typeface="+mj-lt"/>
              <a:buAutoNum type="romanUcPeriod"/>
            </a:pPr>
            <a:r>
              <a:rPr lang="en-US" b="1" dirty="0" smtClean="0">
                <a:solidFill>
                  <a:srgbClr val="FF0000"/>
                </a:solidFill>
              </a:rPr>
              <a:t>Searching</a:t>
            </a:r>
            <a:r>
              <a:rPr lang="en-US" b="1" dirty="0" smtClean="0"/>
              <a:t> : </a:t>
            </a:r>
            <a:r>
              <a:rPr lang="en-US" b="1" dirty="0"/>
              <a:t>Finding the location of a record with given key values or finding the locations of all records which satisfy one or more conditions is called as searching.</a:t>
            </a:r>
            <a:endParaRPr lang="en-US" b="1" dirty="0" smtClean="0"/>
          </a:p>
          <a:p>
            <a:pPr marL="514350" indent="-514350">
              <a:buFont typeface="+mj-lt"/>
              <a:buAutoNum type="romanUcPeriod"/>
            </a:pPr>
            <a:r>
              <a:rPr lang="en-US" b="1" dirty="0" smtClean="0">
                <a:solidFill>
                  <a:srgbClr val="FF0000"/>
                </a:solidFill>
              </a:rPr>
              <a:t>Sorting</a:t>
            </a:r>
            <a:r>
              <a:rPr lang="en-US" b="1" dirty="0" smtClean="0"/>
              <a:t> : </a:t>
            </a:r>
            <a:r>
              <a:rPr lang="en-US" b="1" dirty="0"/>
              <a:t>Arranging records in some logical order is called as sorting</a:t>
            </a:r>
            <a:r>
              <a:rPr lang="en-US" b="1" dirty="0" smtClean="0"/>
              <a:t>.</a:t>
            </a:r>
          </a:p>
          <a:p>
            <a:pPr marL="514350" indent="-514350">
              <a:buFont typeface="+mj-lt"/>
              <a:buAutoNum type="romanUcPeriod"/>
            </a:pPr>
            <a:r>
              <a:rPr lang="en-US" b="1" dirty="0" smtClean="0">
                <a:solidFill>
                  <a:srgbClr val="FF0000"/>
                </a:solidFill>
              </a:rPr>
              <a:t>Merging</a:t>
            </a:r>
            <a:r>
              <a:rPr lang="en-US" b="1" dirty="0" smtClean="0"/>
              <a:t> : </a:t>
            </a:r>
            <a:r>
              <a:rPr lang="en-US" b="1" dirty="0"/>
              <a:t>Merging means combining the records in two different sorted files into a single sorted file.</a:t>
            </a:r>
            <a:endParaRPr lang="en-US" b="1" dirty="0" smtClean="0"/>
          </a:p>
        </p:txBody>
      </p:sp>
    </p:spTree>
    <p:extLst>
      <p:ext uri="{BB962C8B-B14F-4D97-AF65-F5344CB8AC3E}">
        <p14:creationId xmlns:p14="http://schemas.microsoft.com/office/powerpoint/2010/main" xmlns="" val="3647544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a:t>
            </a:r>
            <a:endParaRPr lang="en-US" dirty="0"/>
          </a:p>
        </p:txBody>
      </p:sp>
      <p:sp>
        <p:nvSpPr>
          <p:cNvPr id="3" name="Content Placeholder 2"/>
          <p:cNvSpPr>
            <a:spLocks noGrp="1"/>
          </p:cNvSpPr>
          <p:nvPr>
            <p:ph idx="1"/>
          </p:nvPr>
        </p:nvSpPr>
        <p:spPr>
          <a:xfrm>
            <a:off x="1024128" y="2084832"/>
            <a:ext cx="9720073" cy="4224528"/>
          </a:xfrm>
        </p:spPr>
        <p:txBody>
          <a:bodyPr>
            <a:normAutofit/>
          </a:bodyPr>
          <a:lstStyle/>
          <a:p>
            <a:r>
              <a:rPr lang="en-US" b="1" dirty="0">
                <a:solidFill>
                  <a:srgbClr val="FF0000"/>
                </a:solidFill>
              </a:rPr>
              <a:t>An algorithm is a finite step by step list of well-defined instructions for solving a particular problem.</a:t>
            </a:r>
            <a:endParaRPr lang="en-US" dirty="0">
              <a:solidFill>
                <a:srgbClr val="FF0000"/>
              </a:solidFill>
            </a:endParaRPr>
          </a:p>
          <a:p>
            <a:r>
              <a:rPr lang="en-US" b="1" dirty="0"/>
              <a:t>An algorithm consists of two parts :</a:t>
            </a:r>
            <a:endParaRPr lang="en-US" dirty="0"/>
          </a:p>
          <a:p>
            <a:pPr marL="457200" lvl="0" indent="-457200" fontAlgn="base">
              <a:buFont typeface="+mj-lt"/>
              <a:buAutoNum type="arabicPeriod"/>
            </a:pPr>
            <a:r>
              <a:rPr lang="en-US" b="1" dirty="0"/>
              <a:t>First part is a paragraph which tells the purpose of algorithm. In this part, we define variables in algorithm and lists the input data.</a:t>
            </a:r>
            <a:endParaRPr lang="en-US" dirty="0"/>
          </a:p>
          <a:p>
            <a:pPr marL="457200" lvl="0" indent="-457200" fontAlgn="base">
              <a:buFont typeface="+mj-lt"/>
              <a:buAutoNum type="arabicPeriod"/>
            </a:pPr>
            <a:r>
              <a:rPr lang="en-US" b="1" dirty="0"/>
              <a:t>The second part of algorithm consists of steps in algorithm that are executed one after the another, generally beginning with step </a:t>
            </a:r>
            <a:r>
              <a:rPr lang="en-US" b="1" dirty="0" smtClean="0"/>
              <a:t>1. </a:t>
            </a:r>
            <a:r>
              <a:rPr lang="en-US" b="1" dirty="0"/>
              <a:t>The control can be transferred to step n, by the statement "go to step n".</a:t>
            </a:r>
            <a:endParaRPr lang="en-US" dirty="0"/>
          </a:p>
          <a:p>
            <a:r>
              <a:rPr lang="en-US" b="1" dirty="0"/>
              <a:t>The algorithm is completed, when the statement 'Exit' or 'Stop' is encountered.</a:t>
            </a:r>
            <a:endParaRPr lang="en-US" b="1" dirty="0" smtClean="0"/>
          </a:p>
        </p:txBody>
      </p:sp>
    </p:spTree>
    <p:extLst>
      <p:ext uri="{BB962C8B-B14F-4D97-AF65-F5344CB8AC3E}">
        <p14:creationId xmlns:p14="http://schemas.microsoft.com/office/powerpoint/2010/main" xmlns="" val="2864650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505</TotalTime>
  <Words>2610</Words>
  <Application>Microsoft Office PowerPoint</Application>
  <PresentationFormat>Custom</PresentationFormat>
  <Paragraphs>457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Integral</vt:lpstr>
      <vt:lpstr>DATA STRUCTURES</vt:lpstr>
      <vt:lpstr>CONTENTS</vt:lpstr>
      <vt:lpstr>Introduction to Data Structure</vt:lpstr>
      <vt:lpstr>Introduction to Data Structure (Cont…)</vt:lpstr>
      <vt:lpstr>Introduction to Data Structure (Cont…)</vt:lpstr>
      <vt:lpstr>WHAT IS Data Structure ?</vt:lpstr>
      <vt:lpstr>TYPES OF Data Structure</vt:lpstr>
      <vt:lpstr>Data Structure OPERATIONS</vt:lpstr>
      <vt:lpstr>ALGORITHM</vt:lpstr>
      <vt:lpstr>ALGORITHM (EXAMPLE)</vt:lpstr>
      <vt:lpstr>SEQUENCE LOGIC / SEQUENTIAL FLOW</vt:lpstr>
      <vt:lpstr>SELECTION LOGIC / CONDITIONAL FLOW</vt:lpstr>
      <vt:lpstr>ITERATION LOGIC</vt:lpstr>
      <vt:lpstr>ARRAY (LINEAR ARRAY)</vt:lpstr>
      <vt:lpstr>ALGORITHM – TRAVERSING AN ARRAY</vt:lpstr>
      <vt:lpstr>ALGORITHM – TRAVERSING AN ARRAY</vt:lpstr>
      <vt:lpstr>ALGORITHM – TRAVERSING AN ARRAY (BOARD PRACTICAL SOLUTION)</vt:lpstr>
      <vt:lpstr>ALGORITHM – TRAVERSING AN ARRAY(BOARD PRACTICAL SOLUTION)</vt:lpstr>
      <vt:lpstr>ALGORITHM – TRAVERSING AN ARRAY(BOARD PRACTICAL SOLUTION)</vt:lpstr>
      <vt:lpstr>ALGORITHM – INSERTING AN ELEMENT IN A LINEAR ARRAY</vt:lpstr>
      <vt:lpstr>ALGORITHM – INSERTING AN ELEMENT IN A LINEAR ARRAY</vt:lpstr>
      <vt:lpstr>ALGORITHM – INSERTING AN ELEMENT IN A LINEAR ARRAY</vt:lpstr>
      <vt:lpstr>ALGORITHM – INSERTING AN ELEMENT IN A LINEAR ARRAY</vt:lpstr>
      <vt:lpstr>ALGORITHM – INSERTING AN ELEMENT IN A LINEAR ARRAY</vt:lpstr>
      <vt:lpstr>ALGORITHM – DELETING AN ELEMENT FROM AN LINEAR ARRAY</vt:lpstr>
      <vt:lpstr>ALGORITHM – DELETING AN ELEMENT FROM AN LINEAR ARRAY</vt:lpstr>
      <vt:lpstr>ALGORITHM – DELETING AN ELEMENT FROM AN LINEAR ARRAY</vt:lpstr>
      <vt:lpstr>ALGORITHM – DELETING AN ELEMENT FROM AN LINEAR ARRAY</vt:lpstr>
      <vt:lpstr>ALGORITHM – DELETING AN ELEMENT FROM AN LINEAR ARRAY</vt:lpstr>
      <vt:lpstr>ALGORITHM – BUBBLE SORT</vt:lpstr>
      <vt:lpstr>ALGORITHM – BUBBLE SORT</vt:lpstr>
      <vt:lpstr>ALGORITHM – BUBBLE SORT</vt:lpstr>
      <vt:lpstr>ALGORITHM – BUBBLE SORT</vt:lpstr>
      <vt:lpstr>ALGORITHM – BUBBLE SORT</vt:lpstr>
      <vt:lpstr>ALGORITHM – LINEAR SEARCH</vt:lpstr>
      <vt:lpstr>ALGORITHM – LINEAR SEARCH</vt:lpstr>
      <vt:lpstr>ALGORITHM – LINEAR SEARCH</vt:lpstr>
      <vt:lpstr>ALGORITHM – LINEAR SEARCH</vt:lpstr>
      <vt:lpstr>ALGORITHM – LINEAR SEARCH</vt:lpstr>
      <vt:lpstr>ALGORITHM – LINEAR SEARCH</vt:lpstr>
      <vt:lpstr>ALGORITHM – BINARY SEARCH</vt:lpstr>
      <vt:lpstr>ALGORITHM – BINARY SEARCH</vt:lpstr>
      <vt:lpstr>How Binary Search Works?</vt:lpstr>
      <vt:lpstr>How Binary Search Works?</vt:lpstr>
      <vt:lpstr>How Binary Search Works?</vt:lpstr>
      <vt:lpstr>How Binary Search Works?</vt:lpstr>
      <vt:lpstr>BINARY SEARCH</vt:lpstr>
      <vt:lpstr>BINARY SEARCH</vt:lpstr>
      <vt:lpstr>BINARY SEARCH</vt:lpstr>
      <vt:lpstr>BINARY SEARCH</vt:lpstr>
      <vt:lpstr>BINARY SEARCH</vt:lpstr>
      <vt:lpstr>BINARY SEARCH</vt:lpstr>
      <vt:lpstr>BINARY SEARCH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dc:title>
  <dc:creator>Ashish</dc:creator>
  <cp:lastModifiedBy>Server</cp:lastModifiedBy>
  <cp:revision>184</cp:revision>
  <dcterms:created xsi:type="dcterms:W3CDTF">2019-07-02T11:08:38Z</dcterms:created>
  <dcterms:modified xsi:type="dcterms:W3CDTF">2019-07-09T05:02:34Z</dcterms:modified>
</cp:coreProperties>
</file>